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00" r:id="rId2"/>
    <p:sldId id="374" r:id="rId3"/>
    <p:sldId id="415" r:id="rId4"/>
    <p:sldId id="416" r:id="rId5"/>
    <p:sldId id="417" r:id="rId6"/>
    <p:sldId id="418" r:id="rId7"/>
    <p:sldId id="419" r:id="rId8"/>
    <p:sldId id="420" r:id="rId9"/>
    <p:sldId id="425" r:id="rId10"/>
    <p:sldId id="422" r:id="rId11"/>
    <p:sldId id="426" r:id="rId12"/>
    <p:sldId id="427" r:id="rId13"/>
    <p:sldId id="429" r:id="rId14"/>
    <p:sldId id="428" r:id="rId15"/>
    <p:sldId id="430" r:id="rId16"/>
    <p:sldId id="468" r:id="rId17"/>
    <p:sldId id="457" r:id="rId18"/>
    <p:sldId id="458" r:id="rId19"/>
    <p:sldId id="460" r:id="rId20"/>
    <p:sldId id="461" r:id="rId21"/>
    <p:sldId id="462" r:id="rId22"/>
    <p:sldId id="465" r:id="rId23"/>
    <p:sldId id="466" r:id="rId24"/>
    <p:sldId id="453" r:id="rId25"/>
    <p:sldId id="454" r:id="rId26"/>
    <p:sldId id="455" r:id="rId27"/>
    <p:sldId id="456" r:id="rId28"/>
    <p:sldId id="469" r:id="rId29"/>
    <p:sldId id="463" r:id="rId30"/>
    <p:sldId id="451" r:id="rId31"/>
  </p:sldIdLst>
  <p:sldSz cx="9144000" cy="6858000" type="screen4x3"/>
  <p:notesSz cx="6796088" cy="9928225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0">
          <p15:clr>
            <a:srgbClr val="A4A3A4"/>
          </p15:clr>
        </p15:guide>
        <p15:guide id="2" pos="1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660066"/>
    <a:srgbClr val="FF33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605" autoAdjust="0"/>
    <p:restoredTop sz="94851" autoAdjust="0"/>
  </p:normalViewPr>
  <p:slideViewPr>
    <p:cSldViewPr snapToGrid="0">
      <p:cViewPr varScale="1">
        <p:scale>
          <a:sx n="85" d="100"/>
          <a:sy n="85" d="100"/>
        </p:scale>
        <p:origin x="651" y="60"/>
      </p:cViewPr>
      <p:guideLst>
        <p:guide orient="horz" pos="2860"/>
        <p:guide pos="1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107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972" cy="496411"/>
          </a:xfrm>
          <a:prstGeom prst="rect">
            <a:avLst/>
          </a:prstGeom>
        </p:spPr>
        <p:txBody>
          <a:bodyPr vert="horz" lIns="91957" tIns="45979" rIns="91957" bIns="45979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49546" y="1"/>
            <a:ext cx="2944972" cy="496411"/>
          </a:xfrm>
          <a:prstGeom prst="rect">
            <a:avLst/>
          </a:prstGeom>
        </p:spPr>
        <p:txBody>
          <a:bodyPr vert="horz" lIns="91957" tIns="45979" rIns="91957" bIns="45979" rtlCol="0"/>
          <a:lstStyle>
            <a:lvl1pPr algn="r">
              <a:defRPr sz="1200"/>
            </a:lvl1pPr>
          </a:lstStyle>
          <a:p>
            <a:fld id="{77B8449E-29B0-FF4D-890C-BFF7FFFA7180}" type="datetimeFigureOut">
              <a:rPr lang="ja-JP" altLang="en-US" smtClean="0"/>
              <a:pPr/>
              <a:t>2019/12/21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2" y="9430093"/>
            <a:ext cx="2944972" cy="496411"/>
          </a:xfrm>
          <a:prstGeom prst="rect">
            <a:avLst/>
          </a:prstGeom>
        </p:spPr>
        <p:txBody>
          <a:bodyPr vert="horz" lIns="91957" tIns="45979" rIns="91957" bIns="45979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49546" y="9430093"/>
            <a:ext cx="2944972" cy="496411"/>
          </a:xfrm>
          <a:prstGeom prst="rect">
            <a:avLst/>
          </a:prstGeom>
        </p:spPr>
        <p:txBody>
          <a:bodyPr vert="horz" lIns="91957" tIns="45979" rIns="91957" bIns="45979" rtlCol="0" anchor="b"/>
          <a:lstStyle>
            <a:lvl1pPr algn="r">
              <a:defRPr sz="1200"/>
            </a:lvl1pPr>
          </a:lstStyle>
          <a:p>
            <a:fld id="{846CCD12-E8C0-8948-A77F-919348F82C5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972" cy="496411"/>
          </a:xfrm>
          <a:prstGeom prst="rect">
            <a:avLst/>
          </a:prstGeom>
        </p:spPr>
        <p:txBody>
          <a:bodyPr vert="horz" lIns="91957" tIns="45979" rIns="91957" bIns="459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49546" y="1"/>
            <a:ext cx="2944972" cy="496411"/>
          </a:xfrm>
          <a:prstGeom prst="rect">
            <a:avLst/>
          </a:prstGeom>
        </p:spPr>
        <p:txBody>
          <a:bodyPr vert="horz" lIns="91957" tIns="45979" rIns="91957" bIns="45979" rtlCol="0"/>
          <a:lstStyle>
            <a:lvl1pPr algn="r">
              <a:defRPr sz="1200"/>
            </a:lvl1pPr>
          </a:lstStyle>
          <a:p>
            <a:fld id="{840FAA48-FBE6-4C14-9732-EBBC5C15029D}" type="datetimeFigureOut">
              <a:rPr kumimoji="1" lang="ja-JP" altLang="en-US" smtClean="0"/>
              <a:pPr/>
              <a:t>2019/12/21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7" tIns="45979" rIns="91957" bIns="45979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610" y="4715908"/>
            <a:ext cx="5436870" cy="4467701"/>
          </a:xfrm>
          <a:prstGeom prst="rect">
            <a:avLst/>
          </a:prstGeom>
        </p:spPr>
        <p:txBody>
          <a:bodyPr vert="horz" lIns="91957" tIns="45979" rIns="91957" bIns="45979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4972" cy="496411"/>
          </a:xfrm>
          <a:prstGeom prst="rect">
            <a:avLst/>
          </a:prstGeom>
        </p:spPr>
        <p:txBody>
          <a:bodyPr vert="horz" lIns="91957" tIns="45979" rIns="91957" bIns="459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49546" y="9430093"/>
            <a:ext cx="2944972" cy="496411"/>
          </a:xfrm>
          <a:prstGeom prst="rect">
            <a:avLst/>
          </a:prstGeom>
        </p:spPr>
        <p:txBody>
          <a:bodyPr vert="horz" lIns="91957" tIns="45979" rIns="91957" bIns="45979" rtlCol="0" anchor="b"/>
          <a:lstStyle>
            <a:lvl1pPr algn="r">
              <a:defRPr sz="1200"/>
            </a:lvl1pPr>
          </a:lstStyle>
          <a:p>
            <a:fld id="{575031BD-969F-487B-8615-A2167416F4C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CBA3-70CB-4842-9417-7AD6FB63A2C3}" type="datetime1">
              <a:rPr lang="ja-JP" altLang="en-US" smtClean="0"/>
              <a:pPr/>
              <a:t>2019/12/21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E304-963F-4C24-AA58-13A792360AC9}" type="datetime1">
              <a:rPr lang="ja-JP" altLang="en-US" smtClean="0"/>
              <a:pPr/>
              <a:t>2019/12/21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E2A0-F0DE-434F-B6ED-C24540AE1532}" type="datetime1">
              <a:rPr lang="ja-JP" altLang="en-US" smtClean="0"/>
              <a:pPr/>
              <a:t>2019/12/21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887B-4053-46DF-9FE1-6F23034F9176}" type="datetime1">
              <a:rPr lang="ja-JP" altLang="en-US" smtClean="0"/>
              <a:pPr/>
              <a:t>2019/12/21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C297-0D09-4F86-A5A8-77E6F3A72CFA}" type="datetime1">
              <a:rPr lang="ja-JP" altLang="en-US" smtClean="0"/>
              <a:pPr/>
              <a:t>2019/12/21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0BD7-A824-4FA8-BC2A-17D63895FE24}" type="datetime1">
              <a:rPr lang="ja-JP" altLang="en-US" smtClean="0"/>
              <a:pPr/>
              <a:t>2019/12/21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4212-03E9-46F1-B1AC-C93D55E34E85}" type="datetime1">
              <a:rPr lang="ja-JP" altLang="en-US" smtClean="0"/>
              <a:pPr/>
              <a:t>2019/12/21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0787-3DEA-4CF3-9E3C-3523BD33BEB3}" type="datetime1">
              <a:rPr lang="ja-JP" altLang="en-US" smtClean="0"/>
              <a:pPr/>
              <a:t>2019/12/21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0D83-0B33-4746-B1D7-BFD5FF899879}" type="datetime1">
              <a:rPr lang="ja-JP" altLang="en-US" smtClean="0"/>
              <a:pPr/>
              <a:t>2019/12/21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E113-3A7F-45DF-ABFA-98FFCB0C9BCE}" type="datetime1">
              <a:rPr lang="ja-JP" altLang="en-US" smtClean="0"/>
              <a:pPr/>
              <a:t>2019/12/21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DC74-EC50-4D43-8B1F-B7F841B8C84E}" type="datetime1">
              <a:rPr lang="ja-JP" altLang="en-US" smtClean="0"/>
              <a:pPr/>
              <a:t>2019/12/21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B356A-A62C-4873-A018-D9244ADAB3E5}" type="datetime1">
              <a:rPr lang="ja-JP" altLang="en-US" smtClean="0"/>
              <a:pPr/>
              <a:t>2019/12/21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0A7A5-71AC-954E-9C5C-B1F9BEFD7E0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stakano\paper-presentation####\研究会、ワークショップ、月報、天文台ニュース\南極WS-20151118\imag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30579" y="0"/>
            <a:ext cx="20392008" cy="6868887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379" y="1352"/>
            <a:ext cx="8458200" cy="2045844"/>
          </a:xfrm>
          <a:solidFill>
            <a:schemeClr val="accent2">
              <a:lumMod val="75000"/>
              <a:alpha val="41000"/>
            </a:schemeClr>
          </a:solidFill>
        </p:spPr>
        <p:txBody>
          <a:bodyPr>
            <a:no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</a:rPr>
              <a:t>Observations of </a:t>
            </a:r>
            <a:r>
              <a:rPr lang="en-US" altLang="ja-JP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various atoms and molecules</a:t>
            </a:r>
            <a:r>
              <a:rPr lang="en-US" altLang="ja-JP" sz="4000" b="1" dirty="0">
                <a:solidFill>
                  <a:schemeClr val="bg1"/>
                </a:solidFill>
              </a:rPr>
              <a:t> in the THz region</a:t>
            </a:r>
            <a:br>
              <a:rPr lang="en-US" altLang="ja-JP" sz="4000" b="1" dirty="0">
                <a:solidFill>
                  <a:schemeClr val="bg1"/>
                </a:solidFill>
              </a:rPr>
            </a:br>
            <a:r>
              <a:rPr lang="en-US" altLang="ja-JP" sz="4000" b="1" dirty="0">
                <a:solidFill>
                  <a:schemeClr val="bg1"/>
                </a:solidFill>
              </a:rPr>
              <a:t>~ Mainly from astrochemical aspect ~</a:t>
            </a:r>
            <a:endParaRPr lang="ja-JP" altLang="ja-JP" sz="4000" b="1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15678" y="2166250"/>
            <a:ext cx="8229600" cy="40710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ja-JP" sz="3600" dirty="0">
                <a:solidFill>
                  <a:schemeClr val="bg1"/>
                </a:solidFill>
              </a:rPr>
              <a:t>Shuro Takano 	</a:t>
            </a:r>
          </a:p>
          <a:p>
            <a:pPr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(College of Engineering, Nihon Univ.)</a:t>
            </a:r>
          </a:p>
          <a:p>
            <a:pPr>
              <a:buNone/>
            </a:pPr>
            <a:r>
              <a:rPr lang="en-US" altLang="ja-JP" sz="2800" dirty="0">
                <a:solidFill>
                  <a:srgbClr val="0000FF"/>
                </a:solidFill>
              </a:rPr>
              <a:t>	</a:t>
            </a:r>
            <a:r>
              <a:rPr kumimoji="1" lang="ja-JP" altLang="en-US" sz="3600" dirty="0"/>
              <a:t>　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4000" dirty="0">
                <a:solidFill>
                  <a:srgbClr val="C00000"/>
                </a:solidFill>
              </a:rPr>
              <a:t>Typical spectral lines in the THz region </a:t>
            </a:r>
            <a:endParaRPr kumimoji="1" lang="ja-JP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85055" y="1349822"/>
            <a:ext cx="8882743" cy="5029200"/>
          </a:xfrm>
        </p:spPr>
        <p:txBody>
          <a:bodyPr>
            <a:noAutofit/>
          </a:bodyPr>
          <a:lstStyle/>
          <a:p>
            <a:r>
              <a:rPr lang="da-DK" altLang="ja-JP" dirty="0"/>
              <a:t>Oxygen related</a:t>
            </a:r>
          </a:p>
          <a:p>
            <a:pPr lvl="1"/>
            <a:r>
              <a:rPr lang="da-DK" altLang="ja-JP" dirty="0">
                <a:solidFill>
                  <a:srgbClr val="0000FF"/>
                </a:solidFill>
              </a:rPr>
              <a:t>H</a:t>
            </a:r>
            <a:r>
              <a:rPr lang="da-DK" altLang="ja-JP" baseline="-25000" dirty="0">
                <a:solidFill>
                  <a:srgbClr val="0000FF"/>
                </a:solidFill>
              </a:rPr>
              <a:t>2</a:t>
            </a:r>
            <a:r>
              <a:rPr lang="da-DK" altLang="ja-JP" dirty="0">
                <a:solidFill>
                  <a:srgbClr val="0000FF"/>
                </a:solidFill>
              </a:rPr>
              <a:t>O		</a:t>
            </a:r>
            <a:r>
              <a:rPr lang="da-DK" altLang="ja-JP" dirty="0"/>
              <a:t>many lines (JPL)</a:t>
            </a:r>
          </a:p>
          <a:p>
            <a:pPr lvl="1"/>
            <a:r>
              <a:rPr lang="da-DK" altLang="ja-JP" dirty="0">
                <a:solidFill>
                  <a:srgbClr val="0000FF"/>
                </a:solidFill>
              </a:rPr>
              <a:t>H</a:t>
            </a:r>
            <a:r>
              <a:rPr lang="da-DK" altLang="ja-JP" baseline="-25000" dirty="0">
                <a:solidFill>
                  <a:srgbClr val="0000FF"/>
                </a:solidFill>
              </a:rPr>
              <a:t>2</a:t>
            </a:r>
            <a:r>
              <a:rPr lang="da-DK" altLang="ja-JP" dirty="0">
                <a:solidFill>
                  <a:srgbClr val="0000FF"/>
                </a:solidFill>
              </a:rPr>
              <a:t>O</a:t>
            </a:r>
            <a:r>
              <a:rPr lang="da-DK" altLang="ja-JP" baseline="30000" dirty="0">
                <a:solidFill>
                  <a:srgbClr val="0000FF"/>
                </a:solidFill>
              </a:rPr>
              <a:t>+	</a:t>
            </a:r>
            <a:r>
              <a:rPr lang="da-DK" altLang="ja-JP" dirty="0"/>
              <a:t>many lines (CDMS)</a:t>
            </a:r>
          </a:p>
          <a:p>
            <a:pPr lvl="1"/>
            <a:r>
              <a:rPr lang="da-DK" altLang="ja-JP" dirty="0">
                <a:solidFill>
                  <a:srgbClr val="0000FF"/>
                </a:solidFill>
              </a:rPr>
              <a:t>H</a:t>
            </a:r>
            <a:r>
              <a:rPr lang="da-DK" altLang="ja-JP" baseline="-25000" dirty="0">
                <a:solidFill>
                  <a:srgbClr val="0000FF"/>
                </a:solidFill>
              </a:rPr>
              <a:t>3</a:t>
            </a:r>
            <a:r>
              <a:rPr lang="da-DK" altLang="ja-JP" dirty="0">
                <a:solidFill>
                  <a:srgbClr val="0000FF"/>
                </a:solidFill>
              </a:rPr>
              <a:t>O</a:t>
            </a:r>
            <a:r>
              <a:rPr lang="da-DK" altLang="ja-JP" baseline="30000" dirty="0">
                <a:solidFill>
                  <a:srgbClr val="0000FF"/>
                </a:solidFill>
              </a:rPr>
              <a:t>+</a:t>
            </a:r>
            <a:r>
              <a:rPr lang="da-DK" altLang="ja-JP" dirty="0"/>
              <a:t>	</a:t>
            </a:r>
            <a:r>
              <a:rPr lang="en-US" altLang="ja-JP" sz="2400" dirty="0"/>
              <a:t>307.19241 GHz, 1( 1)- 2( 1), 0</a:t>
            </a:r>
            <a:r>
              <a:rPr lang="en-US" altLang="ja-JP" sz="2400" baseline="30000" dirty="0"/>
              <a:t>-</a:t>
            </a:r>
            <a:r>
              <a:rPr lang="en-US" altLang="ja-JP" sz="2400" dirty="0"/>
              <a:t> - 0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, </a:t>
            </a:r>
            <a:r>
              <a:rPr lang="en-US" altLang="ja-JP" sz="2400" dirty="0">
                <a:solidFill>
                  <a:srgbClr val="C00000"/>
                </a:solidFill>
              </a:rPr>
              <a:t>79.5 K</a:t>
            </a:r>
            <a:r>
              <a:rPr lang="en-US" altLang="ja-JP" sz="2400" dirty="0"/>
              <a:t> (JPL)</a:t>
            </a:r>
          </a:p>
          <a:p>
            <a:pPr lvl="1">
              <a:buNone/>
            </a:pPr>
            <a:r>
              <a:rPr lang="en-US" altLang="ja-JP" sz="2400" dirty="0"/>
              <a:t>				364.79743 GHz, 3( 2)- 2( 2), 0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 - 0</a:t>
            </a:r>
            <a:r>
              <a:rPr lang="en-US" altLang="ja-JP" sz="2400" baseline="30000" dirty="0"/>
              <a:t>-</a:t>
            </a:r>
            <a:r>
              <a:rPr lang="en-US" altLang="ja-JP" sz="2400" dirty="0"/>
              <a:t>, </a:t>
            </a:r>
            <a:r>
              <a:rPr lang="en-US" altLang="ja-JP" sz="2400" dirty="0">
                <a:solidFill>
                  <a:srgbClr val="C00000"/>
                </a:solidFill>
              </a:rPr>
              <a:t>140 K</a:t>
            </a:r>
          </a:p>
          <a:p>
            <a:pPr lvl="1">
              <a:buNone/>
            </a:pPr>
            <a:r>
              <a:rPr lang="en-US" altLang="ja-JP" sz="2400" dirty="0"/>
              <a:t>				388.45864 GHz, 3( 1)- 2( 1), 0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 - 0</a:t>
            </a:r>
            <a:r>
              <a:rPr lang="en-US" altLang="ja-JP" sz="2400" baseline="30000" dirty="0"/>
              <a:t>-</a:t>
            </a:r>
            <a:r>
              <a:rPr lang="en-US" altLang="ja-JP" sz="2400" dirty="0"/>
              <a:t>, </a:t>
            </a:r>
            <a:r>
              <a:rPr lang="en-US" altLang="ja-JP" sz="2400" dirty="0">
                <a:solidFill>
                  <a:srgbClr val="C00000"/>
                </a:solidFill>
              </a:rPr>
              <a:t>162 K</a:t>
            </a:r>
          </a:p>
          <a:p>
            <a:pPr lvl="1">
              <a:buNone/>
            </a:pPr>
            <a:r>
              <a:rPr lang="en-US" altLang="ja-JP" sz="2400" dirty="0"/>
              <a:t>				396.27241 GHz, 3( 0)- 2( 0), 0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 - 0</a:t>
            </a:r>
            <a:r>
              <a:rPr lang="en-US" altLang="ja-JP" sz="2400" baseline="30000" dirty="0"/>
              <a:t>-</a:t>
            </a:r>
            <a:r>
              <a:rPr lang="en-US" altLang="ja-JP" sz="2400" dirty="0"/>
              <a:t>, </a:t>
            </a:r>
            <a:r>
              <a:rPr lang="en-US" altLang="ja-JP" sz="2400" dirty="0">
                <a:solidFill>
                  <a:srgbClr val="C00000"/>
                </a:solidFill>
              </a:rPr>
              <a:t>169 K</a:t>
            </a:r>
          </a:p>
          <a:p>
            <a:pPr lvl="1">
              <a:buNone/>
            </a:pPr>
            <a:r>
              <a:rPr lang="en-US" altLang="ja-JP" sz="2400" dirty="0"/>
              <a:t>				984.71191 GHz, 0( 0)- 1( 0), 0</a:t>
            </a:r>
            <a:r>
              <a:rPr lang="en-US" altLang="ja-JP" sz="2400" baseline="30000" dirty="0"/>
              <a:t>-</a:t>
            </a:r>
            <a:r>
              <a:rPr lang="en-US" altLang="ja-JP" sz="2400" dirty="0"/>
              <a:t> - 0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, </a:t>
            </a:r>
            <a:r>
              <a:rPr lang="en-US" altLang="ja-JP" sz="2400" dirty="0">
                <a:solidFill>
                  <a:srgbClr val="C00000"/>
                </a:solidFill>
              </a:rPr>
              <a:t>54.6 K</a:t>
            </a:r>
          </a:p>
          <a:p>
            <a:pPr lvl="1">
              <a:buNone/>
            </a:pPr>
            <a:r>
              <a:rPr lang="en-US" altLang="ja-JP" sz="2400" dirty="0"/>
              <a:t>				1031.29374 GHz, 4(-3)- 3( 3), 0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 - 0</a:t>
            </a:r>
            <a:r>
              <a:rPr lang="en-US" altLang="ja-JP" sz="2400" baseline="30000" dirty="0"/>
              <a:t>-</a:t>
            </a:r>
            <a:r>
              <a:rPr lang="en-US" altLang="ja-JP" sz="2400" dirty="0"/>
              <a:t>, </a:t>
            </a:r>
            <a:r>
              <a:rPr lang="en-US" altLang="ja-JP" sz="2400" dirty="0">
                <a:solidFill>
                  <a:srgbClr val="C00000"/>
                </a:solidFill>
              </a:rPr>
              <a:t>232 K</a:t>
            </a:r>
          </a:p>
          <a:p>
            <a:pPr lvl="1">
              <a:buNone/>
            </a:pPr>
            <a:r>
              <a:rPr lang="en-US" altLang="ja-JP" sz="2400" dirty="0"/>
              <a:t>				1069.82663 GHz, 4( 2)- 3( 2), 0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 - 0</a:t>
            </a:r>
            <a:r>
              <a:rPr lang="en-US" altLang="ja-JP" sz="2400" baseline="30000" dirty="0"/>
              <a:t>-</a:t>
            </a:r>
            <a:r>
              <a:rPr lang="en-US" altLang="ja-JP" sz="2400" dirty="0"/>
              <a:t>, </a:t>
            </a:r>
            <a:r>
              <a:rPr lang="en-US" altLang="ja-JP" sz="2400" dirty="0">
                <a:solidFill>
                  <a:srgbClr val="C00000"/>
                </a:solidFill>
              </a:rPr>
              <a:t>269 K</a:t>
            </a:r>
          </a:p>
          <a:p>
            <a:pPr lvl="1">
              <a:buNone/>
            </a:pPr>
            <a:r>
              <a:rPr lang="en-US" altLang="ja-JP" sz="2400" dirty="0"/>
              <a:t>				1092.52314 GHz, 4( 1)- 3( 1), 0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 - 0</a:t>
            </a:r>
            <a:r>
              <a:rPr lang="en-US" altLang="ja-JP" sz="2400" baseline="30000" dirty="0"/>
              <a:t>-</a:t>
            </a:r>
            <a:r>
              <a:rPr lang="en-US" altLang="ja-JP" sz="2400" dirty="0"/>
              <a:t>, </a:t>
            </a:r>
            <a:r>
              <a:rPr lang="en-US" altLang="ja-JP" sz="2400" dirty="0">
                <a:solidFill>
                  <a:srgbClr val="C00000"/>
                </a:solidFill>
              </a:rPr>
              <a:t>291 K</a:t>
            </a:r>
            <a:endParaRPr lang="en-US" altLang="ja-JP" dirty="0">
              <a:solidFill>
                <a:srgbClr val="C00000"/>
              </a:solidFill>
            </a:endParaRPr>
          </a:p>
          <a:p>
            <a:pPr lvl="1">
              <a:buNone/>
            </a:pPr>
            <a:endParaRPr lang="en-US" altLang="ja-JP" dirty="0"/>
          </a:p>
          <a:p>
            <a:pPr lvl="1">
              <a:buNone/>
            </a:pPr>
            <a:endParaRPr lang="da-DK" altLang="ja-JP" dirty="0">
              <a:solidFill>
                <a:srgbClr val="0000FF"/>
              </a:solidFill>
            </a:endParaRPr>
          </a:p>
          <a:p>
            <a:pPr lvl="1">
              <a:buNone/>
            </a:pPr>
            <a:endParaRPr lang="da-DK" altLang="ja-JP" dirty="0">
              <a:solidFill>
                <a:srgbClr val="0000FF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333374" y="1502226"/>
            <a:ext cx="8556171" cy="4756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da-DK" altLang="ja-JP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da-DK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da-DK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da-DK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	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								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4000" dirty="0">
                <a:solidFill>
                  <a:srgbClr val="800000"/>
                </a:solidFill>
                <a:latin typeface="Arial" charset="0"/>
              </a:rPr>
              <a:t>Science cases in the THz region </a:t>
            </a:r>
            <a:endParaRPr kumimoji="1" lang="ja-JP" altLang="en-US" sz="40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789714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sz="3900" dirty="0">
                <a:solidFill>
                  <a:srgbClr val="0000FF"/>
                </a:solidFill>
              </a:rPr>
              <a:t>Trace basic processes of H, C, N, O </a:t>
            </a:r>
            <a:r>
              <a:rPr lang="en-US" altLang="ja-JP" sz="3900" dirty="0"/>
              <a:t>reactions</a:t>
            </a:r>
          </a:p>
          <a:p>
            <a:pPr lvl="1"/>
            <a:r>
              <a:rPr lang="en-US" altLang="ja-JP" sz="3500" dirty="0"/>
              <a:t>Including</a:t>
            </a:r>
            <a:r>
              <a:rPr lang="en-US" altLang="ja-JP" sz="3500" dirty="0">
                <a:solidFill>
                  <a:srgbClr val="0000FF"/>
                </a:solidFill>
              </a:rPr>
              <a:t> Deuterium</a:t>
            </a:r>
            <a:r>
              <a:rPr lang="en-US" altLang="ja-JP" sz="3500" dirty="0"/>
              <a:t> </a:t>
            </a:r>
            <a:r>
              <a:rPr lang="en-US" altLang="ja-JP" sz="3500" dirty="0">
                <a:solidFill>
                  <a:srgbClr val="0000FF"/>
                </a:solidFill>
              </a:rPr>
              <a:t>concentration</a:t>
            </a:r>
            <a:r>
              <a:rPr lang="en-US" altLang="ja-JP" sz="3500" dirty="0"/>
              <a:t> processes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CH, OH</a:t>
            </a:r>
            <a:r>
              <a:rPr lang="en-US" altLang="ja-JP" baseline="30000" dirty="0">
                <a:solidFill>
                  <a:srgbClr val="0000FF"/>
                </a:solidFill>
              </a:rPr>
              <a:t>+</a:t>
            </a:r>
            <a:r>
              <a:rPr lang="en-US" altLang="ja-JP" dirty="0">
                <a:solidFill>
                  <a:srgbClr val="0000FF"/>
                </a:solidFill>
              </a:rPr>
              <a:t>, H</a:t>
            </a:r>
            <a:r>
              <a:rPr lang="en-US" altLang="ja-JP" baseline="-25000" dirty="0">
                <a:solidFill>
                  <a:srgbClr val="0000FF"/>
                </a:solidFill>
              </a:rPr>
              <a:t>2</a:t>
            </a:r>
            <a:r>
              <a:rPr lang="en-US" altLang="ja-JP" dirty="0">
                <a:solidFill>
                  <a:srgbClr val="0000FF"/>
                </a:solidFill>
              </a:rPr>
              <a:t>O</a:t>
            </a:r>
            <a:r>
              <a:rPr lang="en-US" altLang="ja-JP" baseline="30000" dirty="0">
                <a:solidFill>
                  <a:srgbClr val="0000FF"/>
                </a:solidFill>
              </a:rPr>
              <a:t>+</a:t>
            </a:r>
            <a:r>
              <a:rPr lang="en-US" altLang="ja-JP" dirty="0"/>
              <a:t>: XDR (X-ray dominated region) tracers?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CH</a:t>
            </a:r>
            <a:r>
              <a:rPr lang="en-US" altLang="ja-JP" baseline="30000" dirty="0">
                <a:solidFill>
                  <a:srgbClr val="0000FF"/>
                </a:solidFill>
              </a:rPr>
              <a:t>+</a:t>
            </a:r>
            <a:r>
              <a:rPr lang="en-US" altLang="ja-JP" dirty="0">
                <a:solidFill>
                  <a:srgbClr val="0000FF"/>
                </a:solidFill>
              </a:rPr>
              <a:t> </a:t>
            </a:r>
            <a:r>
              <a:rPr lang="en-US" altLang="ja-JP" dirty="0"/>
              <a:t>and shock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Atoms</a:t>
            </a:r>
          </a:p>
          <a:p>
            <a:pPr lvl="1"/>
            <a:r>
              <a:rPr lang="en-US" altLang="ja-JP" dirty="0"/>
              <a:t>C</a:t>
            </a:r>
          </a:p>
          <a:p>
            <a:pPr lvl="1"/>
            <a:r>
              <a:rPr lang="en-US" altLang="ja-JP" dirty="0"/>
              <a:t>Red-shifted C</a:t>
            </a:r>
            <a:r>
              <a:rPr lang="en-US" altLang="ja-JP" baseline="30000" dirty="0"/>
              <a:t>+</a:t>
            </a:r>
            <a:r>
              <a:rPr lang="en-US" altLang="ja-JP" dirty="0"/>
              <a:t> line</a:t>
            </a:r>
          </a:p>
          <a:p>
            <a:pPr lvl="1"/>
            <a:r>
              <a:rPr lang="en-US" altLang="ja-JP" dirty="0"/>
              <a:t>N</a:t>
            </a:r>
            <a:r>
              <a:rPr lang="en-US" altLang="ja-JP" baseline="30000" dirty="0"/>
              <a:t>+</a:t>
            </a:r>
          </a:p>
          <a:p>
            <a:pPr lvl="1"/>
            <a:r>
              <a:rPr lang="en-US" altLang="ja-JP" dirty="0"/>
              <a:t>Red-shifted O line</a:t>
            </a: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4AF88547-B68A-4D65-A774-C84E718DC428}"/>
              </a:ext>
            </a:extLst>
          </p:cNvPr>
          <p:cNvSpPr/>
          <p:nvPr/>
        </p:nvSpPr>
        <p:spPr>
          <a:xfrm>
            <a:off x="4533900" y="5048440"/>
            <a:ext cx="1905000" cy="868680"/>
          </a:xfrm>
          <a:prstGeom prst="wedgeRoundRectCallout">
            <a:avLst>
              <a:gd name="adj1" fmla="val -91086"/>
              <a:gd name="adj2" fmla="val -722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Red-shifted OIII  !!</a:t>
            </a:r>
            <a:endParaRPr kumimoji="1" lang="ja-JP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4000" dirty="0"/>
              <a:t>Basic gas-phase processes of C, N, O reactions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half" idx="2"/>
          </p:nvPr>
        </p:nvSpPr>
        <p:spPr>
          <a:xfrm>
            <a:off x="533400" y="1523992"/>
            <a:ext cx="8164286" cy="520337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altLang="ja-JP" sz="4100" u="sng" dirty="0">
                <a:sym typeface="Wingdings" pitchFamily="2" charset="2"/>
              </a:rPr>
              <a:t>Carbon network</a:t>
            </a:r>
            <a:r>
              <a:rPr lang="en-US" altLang="ja-JP" sz="4100" dirty="0">
                <a:sym typeface="Wingdings" pitchFamily="2" charset="2"/>
              </a:rPr>
              <a:t> </a:t>
            </a:r>
            <a:r>
              <a:rPr lang="en-US" altLang="ja-JP" sz="3200" dirty="0">
                <a:sym typeface="Wingdings" pitchFamily="2" charset="2"/>
              </a:rPr>
              <a:t>(</a:t>
            </a:r>
            <a:r>
              <a:rPr lang="en-US" altLang="ja-JP" sz="3200" dirty="0">
                <a:solidFill>
                  <a:srgbClr val="FF0000"/>
                </a:solidFill>
                <a:sym typeface="Wingdings" pitchFamily="2" charset="2"/>
              </a:rPr>
              <a:t>Red species </a:t>
            </a:r>
            <a:r>
              <a:rPr lang="en-US" altLang="ja-JP" sz="3200" dirty="0">
                <a:sym typeface="Wingdings" pitchFamily="2" charset="2"/>
              </a:rPr>
              <a:t> THz lines)</a:t>
            </a:r>
            <a:endParaRPr lang="en-US" altLang="ja-JP" sz="3200" u="sng" dirty="0">
              <a:sym typeface="Wingdings" pitchFamily="2" charset="2"/>
            </a:endParaRPr>
          </a:p>
          <a:p>
            <a:pPr>
              <a:buNone/>
            </a:pPr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en-US" altLang="ja-JP" baseline="30000" dirty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altLang="ja-JP" dirty="0">
                <a:sym typeface="Wingdings" pitchFamily="2" charset="2"/>
              </a:rPr>
              <a:t> + H</a:t>
            </a:r>
            <a:r>
              <a:rPr lang="en-US" altLang="ja-JP" baseline="-25000" dirty="0">
                <a:sym typeface="Wingdings" pitchFamily="2" charset="2"/>
              </a:rPr>
              <a:t>2</a:t>
            </a: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>
                <a:solidFill>
                  <a:srgbClr val="0000FF"/>
                </a:solidFill>
                <a:sym typeface="Wingdings" pitchFamily="2" charset="2"/>
              </a:rPr>
              <a:t>----&gt;</a:t>
            </a: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CH</a:t>
            </a:r>
            <a:r>
              <a:rPr lang="en-US" altLang="ja-JP" baseline="30000" dirty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altLang="ja-JP" dirty="0">
                <a:sym typeface="Wingdings" pitchFamily="2" charset="2"/>
              </a:rPr>
              <a:t> + </a:t>
            </a:r>
            <a:r>
              <a:rPr lang="en-US" altLang="ja-JP" sz="2900" dirty="0">
                <a:sym typeface="Wingdings" pitchFamily="2" charset="2"/>
              </a:rPr>
              <a:t>H (</a:t>
            </a:r>
            <a:r>
              <a:rPr lang="en-US" altLang="ja-JP" sz="2900" dirty="0">
                <a:solidFill>
                  <a:srgbClr val="0000FF"/>
                </a:solidFill>
                <a:sym typeface="Wingdings" pitchFamily="2" charset="2"/>
              </a:rPr>
              <a:t>endothermic 4640 K</a:t>
            </a:r>
            <a:r>
              <a:rPr lang="en-US" altLang="ja-JP" sz="2900" dirty="0">
                <a:sym typeface="Wingdings" pitchFamily="2" charset="2"/>
              </a:rPr>
              <a:t>)</a:t>
            </a:r>
          </a:p>
          <a:p>
            <a:pPr>
              <a:buNone/>
            </a:pPr>
            <a:r>
              <a:rPr lang="en-US" altLang="ja-JP" dirty="0">
                <a:sym typeface="Wingdings" pitchFamily="2" charset="2"/>
              </a:rPr>
              <a:t>		 </a:t>
            </a:r>
            <a:r>
              <a:rPr lang="en-US" altLang="ja-JP" dirty="0">
                <a:solidFill>
                  <a:srgbClr val="0000FF"/>
                </a:solidFill>
                <a:sym typeface="Wingdings" pitchFamily="2" charset="2"/>
              </a:rPr>
              <a:t>----&gt; </a:t>
            </a:r>
            <a:r>
              <a:rPr lang="en-US" altLang="ja-JP" dirty="0">
                <a:sym typeface="Wingdings" pitchFamily="2" charset="2"/>
              </a:rPr>
              <a:t>CH</a:t>
            </a:r>
            <a:r>
              <a:rPr lang="en-US" altLang="ja-JP" baseline="-25000" dirty="0">
                <a:sym typeface="Wingdings" pitchFamily="2" charset="2"/>
              </a:rPr>
              <a:t>2</a:t>
            </a:r>
            <a:r>
              <a:rPr lang="en-US" altLang="ja-JP" baseline="30000" dirty="0">
                <a:sym typeface="Wingdings" pitchFamily="2" charset="2"/>
              </a:rPr>
              <a:t>+</a:t>
            </a:r>
            <a:r>
              <a:rPr lang="en-US" altLang="ja-JP" dirty="0">
                <a:sym typeface="Wingdings" pitchFamily="2" charset="2"/>
              </a:rPr>
              <a:t> (</a:t>
            </a:r>
            <a:r>
              <a:rPr lang="en-US" altLang="ja-JP" dirty="0">
                <a:solidFill>
                  <a:srgbClr val="008000"/>
                </a:solidFill>
                <a:sym typeface="Wingdings" pitchFamily="2" charset="2"/>
              </a:rPr>
              <a:t>radiative association</a:t>
            </a:r>
            <a:r>
              <a:rPr lang="en-US" altLang="ja-JP" dirty="0">
                <a:sym typeface="Wingdings" pitchFamily="2" charset="2"/>
              </a:rPr>
              <a:t>)</a:t>
            </a:r>
          </a:p>
          <a:p>
            <a:pPr>
              <a:buNone/>
            </a:pPr>
            <a:endParaRPr lang="en-US" altLang="ja-JP" dirty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CH</a:t>
            </a:r>
            <a:r>
              <a:rPr lang="en-US" altLang="ja-JP" baseline="30000" dirty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altLang="ja-JP" dirty="0">
                <a:sym typeface="Wingdings" pitchFamily="2" charset="2"/>
              </a:rPr>
              <a:t> + H</a:t>
            </a:r>
            <a:r>
              <a:rPr lang="en-US" altLang="ja-JP" baseline="-25000" dirty="0">
                <a:sym typeface="Wingdings" pitchFamily="2" charset="2"/>
              </a:rPr>
              <a:t>2</a:t>
            </a:r>
            <a:r>
              <a:rPr lang="en-US" altLang="ja-JP" dirty="0">
                <a:sym typeface="Wingdings" pitchFamily="2" charset="2"/>
              </a:rPr>
              <a:t>  CH</a:t>
            </a:r>
            <a:r>
              <a:rPr lang="en-US" altLang="ja-JP" baseline="-25000" dirty="0">
                <a:sym typeface="Wingdings" pitchFamily="2" charset="2"/>
              </a:rPr>
              <a:t>2</a:t>
            </a:r>
            <a:r>
              <a:rPr lang="en-US" altLang="ja-JP" baseline="30000" dirty="0">
                <a:sym typeface="Wingdings" pitchFamily="2" charset="2"/>
              </a:rPr>
              <a:t>+</a:t>
            </a:r>
            <a:r>
              <a:rPr lang="en-US" altLang="ja-JP" dirty="0">
                <a:sym typeface="Wingdings" pitchFamily="2" charset="2"/>
              </a:rPr>
              <a:t> + H</a:t>
            </a:r>
          </a:p>
          <a:p>
            <a:pPr>
              <a:buNone/>
            </a:pPr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CH</a:t>
            </a:r>
            <a:r>
              <a:rPr lang="en-US" altLang="ja-JP" baseline="30000" dirty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altLang="ja-JP" dirty="0">
                <a:sym typeface="Wingdings" pitchFamily="2" charset="2"/>
              </a:rPr>
              <a:t> + e-  </a:t>
            </a:r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en-US" altLang="ja-JP" dirty="0">
                <a:sym typeface="Wingdings" pitchFamily="2" charset="2"/>
              </a:rPr>
              <a:t> + H</a:t>
            </a:r>
          </a:p>
          <a:p>
            <a:pPr>
              <a:buNone/>
            </a:pPr>
            <a:endParaRPr lang="en-US" altLang="ja-JP" dirty="0">
              <a:sym typeface="Wingdings" pitchFamily="2" charset="2"/>
            </a:endParaRPr>
          </a:p>
          <a:p>
            <a:pPr>
              <a:buNone/>
            </a:pPr>
            <a:r>
              <a:rPr lang="en-US" altLang="ja-JP" dirty="0">
                <a:sym typeface="Wingdings" pitchFamily="2" charset="2"/>
              </a:rPr>
              <a:t>CH</a:t>
            </a:r>
            <a:r>
              <a:rPr lang="en-US" altLang="ja-JP" baseline="-25000" dirty="0">
                <a:sym typeface="Wingdings" pitchFamily="2" charset="2"/>
              </a:rPr>
              <a:t>2</a:t>
            </a:r>
            <a:r>
              <a:rPr lang="en-US" altLang="ja-JP" baseline="30000" dirty="0">
                <a:sym typeface="Wingdings" pitchFamily="2" charset="2"/>
              </a:rPr>
              <a:t>+</a:t>
            </a:r>
            <a:r>
              <a:rPr lang="en-US" altLang="ja-JP" dirty="0">
                <a:sym typeface="Wingdings" pitchFamily="2" charset="2"/>
              </a:rPr>
              <a:t> + H</a:t>
            </a:r>
            <a:r>
              <a:rPr lang="en-US" altLang="ja-JP" baseline="-25000" dirty="0">
                <a:sym typeface="Wingdings" pitchFamily="2" charset="2"/>
              </a:rPr>
              <a:t>2</a:t>
            </a:r>
            <a:r>
              <a:rPr lang="en-US" altLang="ja-JP" dirty="0">
                <a:sym typeface="Wingdings" pitchFamily="2" charset="2"/>
              </a:rPr>
              <a:t>  CH</a:t>
            </a:r>
            <a:r>
              <a:rPr lang="en-US" altLang="ja-JP" baseline="-25000" dirty="0">
                <a:sym typeface="Wingdings" pitchFamily="2" charset="2"/>
              </a:rPr>
              <a:t>3</a:t>
            </a:r>
            <a:r>
              <a:rPr lang="en-US" altLang="ja-JP" baseline="30000" dirty="0">
                <a:sym typeface="Wingdings" pitchFamily="2" charset="2"/>
              </a:rPr>
              <a:t>+</a:t>
            </a:r>
            <a:r>
              <a:rPr lang="en-US" altLang="ja-JP" dirty="0">
                <a:sym typeface="Wingdings" pitchFamily="2" charset="2"/>
              </a:rPr>
              <a:t> + H</a:t>
            </a:r>
          </a:p>
          <a:p>
            <a:pPr>
              <a:buNone/>
            </a:pPr>
            <a:r>
              <a:rPr lang="en-US" altLang="ja-JP" dirty="0">
                <a:sym typeface="Wingdings" pitchFamily="2" charset="2"/>
              </a:rPr>
              <a:t>CH</a:t>
            </a:r>
            <a:r>
              <a:rPr lang="en-US" altLang="ja-JP" baseline="-25000" dirty="0">
                <a:sym typeface="Wingdings" pitchFamily="2" charset="2"/>
              </a:rPr>
              <a:t>2</a:t>
            </a:r>
            <a:r>
              <a:rPr lang="en-US" altLang="ja-JP" baseline="30000" dirty="0">
                <a:sym typeface="Wingdings" pitchFamily="2" charset="2"/>
              </a:rPr>
              <a:t>+</a:t>
            </a:r>
            <a:r>
              <a:rPr lang="en-US" altLang="ja-JP" dirty="0">
                <a:sym typeface="Wingdings" pitchFamily="2" charset="2"/>
              </a:rPr>
              <a:t> + e-  </a:t>
            </a:r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CH</a:t>
            </a:r>
            <a:r>
              <a:rPr lang="en-US" altLang="ja-JP" dirty="0">
                <a:sym typeface="Wingdings" pitchFamily="2" charset="2"/>
              </a:rPr>
              <a:t> + H</a:t>
            </a:r>
            <a:endParaRPr lang="en-US" altLang="ja-JP" baseline="-25000" dirty="0">
              <a:sym typeface="Wingdings" pitchFamily="2" charset="2"/>
            </a:endParaRPr>
          </a:p>
          <a:p>
            <a:pPr>
              <a:buNone/>
            </a:pPr>
            <a:endParaRPr lang="en-US" altLang="ja-JP" dirty="0">
              <a:sym typeface="Wingdings" pitchFamily="2" charset="2"/>
            </a:endParaRPr>
          </a:p>
          <a:p>
            <a:pPr>
              <a:buNone/>
            </a:pPr>
            <a:r>
              <a:rPr lang="en-US" altLang="ja-JP" dirty="0">
                <a:sym typeface="Wingdings" pitchFamily="2" charset="2"/>
              </a:rPr>
              <a:t>CH</a:t>
            </a:r>
            <a:r>
              <a:rPr lang="en-US" altLang="ja-JP" baseline="-25000" dirty="0">
                <a:sym typeface="Wingdings" pitchFamily="2" charset="2"/>
              </a:rPr>
              <a:t>3</a:t>
            </a:r>
            <a:r>
              <a:rPr lang="en-US" altLang="ja-JP" baseline="30000" dirty="0">
                <a:sym typeface="Wingdings" pitchFamily="2" charset="2"/>
              </a:rPr>
              <a:t>+</a:t>
            </a:r>
            <a:r>
              <a:rPr lang="en-US" altLang="ja-JP" dirty="0">
                <a:sym typeface="Wingdings" pitchFamily="2" charset="2"/>
              </a:rPr>
              <a:t> + H</a:t>
            </a:r>
            <a:r>
              <a:rPr lang="en-US" altLang="ja-JP" baseline="-25000" dirty="0">
                <a:sym typeface="Wingdings" pitchFamily="2" charset="2"/>
              </a:rPr>
              <a:t>2</a:t>
            </a: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>
                <a:solidFill>
                  <a:srgbClr val="0000FF"/>
                </a:solidFill>
                <a:sym typeface="Wingdings" pitchFamily="2" charset="2"/>
              </a:rPr>
              <a:t>----&gt;</a:t>
            </a:r>
            <a:r>
              <a:rPr lang="en-US" altLang="ja-JP" dirty="0">
                <a:sym typeface="Wingdings" pitchFamily="2" charset="2"/>
              </a:rPr>
              <a:t> CH</a:t>
            </a:r>
            <a:r>
              <a:rPr lang="en-US" altLang="ja-JP" baseline="-25000" dirty="0">
                <a:sym typeface="Wingdings" pitchFamily="2" charset="2"/>
              </a:rPr>
              <a:t>5</a:t>
            </a:r>
            <a:r>
              <a:rPr lang="en-US" altLang="ja-JP" baseline="30000" dirty="0">
                <a:sym typeface="Wingdings" pitchFamily="2" charset="2"/>
              </a:rPr>
              <a:t>+</a:t>
            </a:r>
            <a:r>
              <a:rPr lang="en-US" altLang="ja-JP" dirty="0">
                <a:sym typeface="Wingdings" pitchFamily="2" charset="2"/>
              </a:rPr>
              <a:t> (radiative association)</a:t>
            </a:r>
          </a:p>
          <a:p>
            <a:pPr>
              <a:buNone/>
            </a:pPr>
            <a:r>
              <a:rPr lang="en-US" altLang="ja-JP" dirty="0">
                <a:sym typeface="Wingdings" pitchFamily="2" charset="2"/>
              </a:rPr>
              <a:t>CH</a:t>
            </a:r>
            <a:r>
              <a:rPr lang="en-US" altLang="ja-JP" baseline="-25000" dirty="0">
                <a:sym typeface="Wingdings" pitchFamily="2" charset="2"/>
              </a:rPr>
              <a:t>3</a:t>
            </a:r>
            <a:r>
              <a:rPr lang="en-US" altLang="ja-JP" baseline="30000" dirty="0">
                <a:sym typeface="Wingdings" pitchFamily="2" charset="2"/>
              </a:rPr>
              <a:t>+</a:t>
            </a:r>
            <a:r>
              <a:rPr lang="en-US" altLang="ja-JP" dirty="0">
                <a:sym typeface="Wingdings" pitchFamily="2" charset="2"/>
              </a:rPr>
              <a:t> + e-  </a:t>
            </a:r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CH</a:t>
            </a:r>
            <a:r>
              <a:rPr lang="en-US" altLang="ja-JP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ja-JP" dirty="0">
                <a:sym typeface="Wingdings" pitchFamily="2" charset="2"/>
              </a:rPr>
              <a:t> + H</a:t>
            </a:r>
          </a:p>
          <a:p>
            <a:pPr>
              <a:buNone/>
            </a:pPr>
            <a:endParaRPr lang="en-US" altLang="ja-JP" dirty="0">
              <a:sym typeface="Wingdings" pitchFamily="2" charset="2"/>
            </a:endParaRPr>
          </a:p>
          <a:p>
            <a:pPr>
              <a:buNone/>
            </a:pPr>
            <a:r>
              <a:rPr lang="en-US" altLang="ja-JP" dirty="0">
                <a:sym typeface="Wingdings" pitchFamily="2" charset="2"/>
              </a:rPr>
              <a:t>CH</a:t>
            </a:r>
            <a:r>
              <a:rPr lang="en-US" altLang="ja-JP" baseline="-25000" dirty="0">
                <a:sym typeface="Wingdings" pitchFamily="2" charset="2"/>
              </a:rPr>
              <a:t>5</a:t>
            </a:r>
            <a:r>
              <a:rPr lang="en-US" altLang="ja-JP" baseline="30000" dirty="0">
                <a:sym typeface="Wingdings" pitchFamily="2" charset="2"/>
              </a:rPr>
              <a:t>+</a:t>
            </a:r>
            <a:r>
              <a:rPr lang="en-US" altLang="ja-JP" dirty="0">
                <a:sym typeface="Wingdings" pitchFamily="2" charset="2"/>
              </a:rPr>
              <a:t> + e-  </a:t>
            </a:r>
            <a:r>
              <a:rPr lang="en-US" altLang="ja-JP" b="1" u="sng" dirty="0">
                <a:solidFill>
                  <a:srgbClr val="0000FF"/>
                </a:solidFill>
                <a:sym typeface="Wingdings" pitchFamily="2" charset="2"/>
              </a:rPr>
              <a:t>CH</a:t>
            </a:r>
            <a:r>
              <a:rPr lang="en-US" altLang="ja-JP" b="1" u="sng" baseline="-25000" dirty="0">
                <a:solidFill>
                  <a:srgbClr val="0000FF"/>
                </a:solidFill>
                <a:sym typeface="Wingdings" pitchFamily="2" charset="2"/>
              </a:rPr>
              <a:t>4</a:t>
            </a:r>
            <a:r>
              <a:rPr lang="en-US" altLang="ja-JP" b="1" u="sng" dirty="0">
                <a:solidFill>
                  <a:srgbClr val="0000FF"/>
                </a:solidFill>
                <a:sym typeface="Wingdings" pitchFamily="2" charset="2"/>
              </a:rPr>
              <a:t> (methane) </a:t>
            </a:r>
            <a:r>
              <a:rPr lang="en-US" altLang="ja-JP" dirty="0">
                <a:sym typeface="Wingdings" pitchFamily="2" charset="2"/>
              </a:rPr>
              <a:t>+ H</a:t>
            </a:r>
          </a:p>
          <a:p>
            <a:pPr>
              <a:buNone/>
            </a:pPr>
            <a:r>
              <a:rPr lang="en-US" altLang="ja-JP" dirty="0">
                <a:sym typeface="Wingdings" pitchFamily="2" charset="2"/>
              </a:rPr>
              <a:t>			 CH</a:t>
            </a:r>
            <a:r>
              <a:rPr lang="en-US" altLang="ja-JP" baseline="-25000" dirty="0">
                <a:sym typeface="Wingdings" pitchFamily="2" charset="2"/>
              </a:rPr>
              <a:t>3</a:t>
            </a:r>
            <a:r>
              <a:rPr lang="en-US" altLang="ja-JP" dirty="0">
                <a:sym typeface="Wingdings" pitchFamily="2" charset="2"/>
              </a:rPr>
              <a:t> + H</a:t>
            </a:r>
            <a:r>
              <a:rPr lang="en-US" altLang="ja-JP" baseline="-25000" dirty="0">
                <a:sym typeface="Wingdings" pitchFamily="2" charset="2"/>
              </a:rPr>
              <a:t>2</a:t>
            </a:r>
          </a:p>
          <a:p>
            <a:pPr>
              <a:buNone/>
            </a:pPr>
            <a:endParaRPr lang="en-US" altLang="ja-JP" baseline="-25000" dirty="0">
              <a:sym typeface="Wingdings" pitchFamily="2" charset="2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29199" y="5464629"/>
            <a:ext cx="385354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CH</a:t>
            </a:r>
            <a:r>
              <a:rPr kumimoji="1" lang="en-US" altLang="ja-JP" sz="2400" baseline="-25000" dirty="0"/>
              <a:t>4</a:t>
            </a:r>
            <a:r>
              <a:rPr kumimoji="1" lang="en-US" altLang="ja-JP" sz="2400" dirty="0"/>
              <a:t> </a:t>
            </a:r>
            <a:r>
              <a:rPr lang="en-US" altLang="ja-JP" sz="2400" dirty="0"/>
              <a:t>can also be</a:t>
            </a:r>
            <a:r>
              <a:rPr kumimoji="1" lang="en-US" altLang="ja-JP" sz="2400" dirty="0"/>
              <a:t> produced on grain.</a:t>
            </a:r>
            <a:endParaRPr kumimoji="1" lang="ja-JP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4000" dirty="0"/>
              <a:t>Basic gas-phase processes of C, N, O reactions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ja-JP" sz="3800" u="sng" dirty="0">
                <a:sym typeface="Wingdings" pitchFamily="2" charset="2"/>
              </a:rPr>
              <a:t>Nitrogen network</a:t>
            </a:r>
            <a:r>
              <a:rPr lang="en-US" altLang="ja-JP" sz="3800" dirty="0">
                <a:sym typeface="Wingdings" pitchFamily="2" charset="2"/>
              </a:rPr>
              <a:t> </a:t>
            </a:r>
            <a:r>
              <a:rPr lang="en-US" altLang="ja-JP" sz="3200" dirty="0">
                <a:sym typeface="Wingdings" pitchFamily="2" charset="2"/>
              </a:rPr>
              <a:t>(</a:t>
            </a:r>
            <a:r>
              <a:rPr lang="en-US" altLang="ja-JP" sz="3200" dirty="0">
                <a:solidFill>
                  <a:srgbClr val="FF0000"/>
                </a:solidFill>
                <a:sym typeface="Wingdings" pitchFamily="2" charset="2"/>
              </a:rPr>
              <a:t>Red species </a:t>
            </a:r>
            <a:r>
              <a:rPr lang="en-US" altLang="ja-JP" sz="3200" dirty="0">
                <a:sym typeface="Wingdings" pitchFamily="2" charset="2"/>
              </a:rPr>
              <a:t> THz lines)</a:t>
            </a:r>
            <a:endParaRPr lang="en-US" altLang="ja-JP" sz="3200" u="sng" dirty="0">
              <a:sym typeface="Wingdings" pitchFamily="2" charset="2"/>
            </a:endParaRPr>
          </a:p>
          <a:p>
            <a:pPr>
              <a:buNone/>
            </a:pPr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en-US" altLang="ja-JP" baseline="30000" dirty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altLang="ja-JP" dirty="0">
                <a:sym typeface="Wingdings" pitchFamily="2" charset="2"/>
              </a:rPr>
              <a:t> + H</a:t>
            </a:r>
            <a:r>
              <a:rPr lang="en-US" altLang="ja-JP" baseline="-25000" dirty="0">
                <a:sym typeface="Wingdings" pitchFamily="2" charset="2"/>
              </a:rPr>
              <a:t>2</a:t>
            </a: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>
                <a:solidFill>
                  <a:srgbClr val="0000FF"/>
                </a:solidFill>
                <a:sym typeface="Wingdings" pitchFamily="2" charset="2"/>
              </a:rPr>
              <a:t>----&gt;</a:t>
            </a:r>
            <a:r>
              <a:rPr lang="en-US" altLang="ja-JP" dirty="0">
                <a:sym typeface="Wingdings" pitchFamily="2" charset="2"/>
              </a:rPr>
              <a:t> NH</a:t>
            </a:r>
            <a:r>
              <a:rPr lang="en-US" altLang="ja-JP" baseline="30000" dirty="0">
                <a:sym typeface="Wingdings" pitchFamily="2" charset="2"/>
              </a:rPr>
              <a:t>+</a:t>
            </a:r>
            <a:r>
              <a:rPr lang="en-US" altLang="ja-JP" dirty="0">
                <a:sym typeface="Wingdings" pitchFamily="2" charset="2"/>
              </a:rPr>
              <a:t> + </a:t>
            </a:r>
            <a:r>
              <a:rPr lang="en-US" altLang="ja-JP" sz="2900" dirty="0">
                <a:sym typeface="Wingdings" pitchFamily="2" charset="2"/>
              </a:rPr>
              <a:t>H (</a:t>
            </a:r>
            <a:r>
              <a:rPr lang="en-US" altLang="ja-JP" sz="2900" dirty="0">
                <a:solidFill>
                  <a:srgbClr val="0000FF"/>
                </a:solidFill>
                <a:sym typeface="Wingdings" pitchFamily="2" charset="2"/>
              </a:rPr>
              <a:t>endothermic</a:t>
            </a:r>
            <a:r>
              <a:rPr lang="en-US" altLang="ja-JP" sz="2900" dirty="0">
                <a:sym typeface="Wingdings" pitchFamily="2" charset="2"/>
              </a:rPr>
              <a:t> 209 K, e.g., Marquette et al. 1988)</a:t>
            </a:r>
          </a:p>
          <a:p>
            <a:pPr>
              <a:buNone/>
            </a:pPr>
            <a:endParaRPr lang="en-US" altLang="ja-JP" dirty="0">
              <a:sym typeface="Wingdings" pitchFamily="2" charset="2"/>
            </a:endParaRPr>
          </a:p>
          <a:p>
            <a:pPr>
              <a:buNone/>
            </a:pPr>
            <a:r>
              <a:rPr lang="en-US" altLang="ja-JP" dirty="0">
                <a:sym typeface="Wingdings" pitchFamily="2" charset="2"/>
              </a:rPr>
              <a:t>NH</a:t>
            </a:r>
            <a:r>
              <a:rPr lang="en-US" altLang="ja-JP" baseline="30000" dirty="0">
                <a:sym typeface="Wingdings" pitchFamily="2" charset="2"/>
              </a:rPr>
              <a:t>+</a:t>
            </a:r>
            <a:r>
              <a:rPr lang="en-US" altLang="ja-JP" dirty="0">
                <a:sym typeface="Wingdings" pitchFamily="2" charset="2"/>
              </a:rPr>
              <a:t> + H</a:t>
            </a:r>
            <a:r>
              <a:rPr lang="en-US" altLang="ja-JP" baseline="-25000" dirty="0">
                <a:sym typeface="Wingdings" pitchFamily="2" charset="2"/>
              </a:rPr>
              <a:t>2</a:t>
            </a:r>
            <a:r>
              <a:rPr lang="en-US" altLang="ja-JP" dirty="0">
                <a:sym typeface="Wingdings" pitchFamily="2" charset="2"/>
              </a:rPr>
              <a:t>  NH</a:t>
            </a:r>
            <a:r>
              <a:rPr lang="en-US" altLang="ja-JP" baseline="-25000" dirty="0">
                <a:sym typeface="Wingdings" pitchFamily="2" charset="2"/>
              </a:rPr>
              <a:t>2</a:t>
            </a:r>
            <a:r>
              <a:rPr lang="en-US" altLang="ja-JP" baseline="30000" dirty="0">
                <a:sym typeface="Wingdings" pitchFamily="2" charset="2"/>
              </a:rPr>
              <a:t>+</a:t>
            </a:r>
            <a:r>
              <a:rPr lang="en-US" altLang="ja-JP" dirty="0">
                <a:sym typeface="Wingdings" pitchFamily="2" charset="2"/>
              </a:rPr>
              <a:t> + H</a:t>
            </a:r>
          </a:p>
          <a:p>
            <a:pPr>
              <a:buNone/>
            </a:pPr>
            <a:r>
              <a:rPr lang="en-US" altLang="ja-JP" dirty="0">
                <a:sym typeface="Wingdings" pitchFamily="2" charset="2"/>
              </a:rPr>
              <a:t>NH</a:t>
            </a:r>
            <a:r>
              <a:rPr lang="en-US" altLang="ja-JP" baseline="30000" dirty="0">
                <a:sym typeface="Wingdings" pitchFamily="2" charset="2"/>
              </a:rPr>
              <a:t>+</a:t>
            </a:r>
            <a:r>
              <a:rPr lang="en-US" altLang="ja-JP" dirty="0">
                <a:sym typeface="Wingdings" pitchFamily="2" charset="2"/>
              </a:rPr>
              <a:t> + e-  N + H</a:t>
            </a:r>
          </a:p>
          <a:p>
            <a:pPr>
              <a:buNone/>
            </a:pPr>
            <a:endParaRPr lang="en-US" altLang="ja-JP" dirty="0">
              <a:sym typeface="Wingdings" pitchFamily="2" charset="2"/>
            </a:endParaRPr>
          </a:p>
          <a:p>
            <a:pPr>
              <a:buNone/>
            </a:pPr>
            <a:r>
              <a:rPr lang="en-US" altLang="ja-JP" dirty="0">
                <a:sym typeface="Wingdings" pitchFamily="2" charset="2"/>
              </a:rPr>
              <a:t>NH</a:t>
            </a:r>
            <a:r>
              <a:rPr lang="en-US" altLang="ja-JP" baseline="-25000" dirty="0">
                <a:sym typeface="Wingdings" pitchFamily="2" charset="2"/>
              </a:rPr>
              <a:t>2</a:t>
            </a:r>
            <a:r>
              <a:rPr lang="en-US" altLang="ja-JP" baseline="30000" dirty="0">
                <a:sym typeface="Wingdings" pitchFamily="2" charset="2"/>
              </a:rPr>
              <a:t>+</a:t>
            </a:r>
            <a:r>
              <a:rPr lang="en-US" altLang="ja-JP" dirty="0">
                <a:sym typeface="Wingdings" pitchFamily="2" charset="2"/>
              </a:rPr>
              <a:t> + H</a:t>
            </a:r>
            <a:r>
              <a:rPr lang="en-US" altLang="ja-JP" baseline="-25000" dirty="0">
                <a:sym typeface="Wingdings" pitchFamily="2" charset="2"/>
              </a:rPr>
              <a:t>2</a:t>
            </a:r>
            <a:r>
              <a:rPr lang="en-US" altLang="ja-JP" dirty="0">
                <a:sym typeface="Wingdings" pitchFamily="2" charset="2"/>
              </a:rPr>
              <a:t>  NH</a:t>
            </a:r>
            <a:r>
              <a:rPr lang="en-US" altLang="ja-JP" baseline="-25000" dirty="0">
                <a:sym typeface="Wingdings" pitchFamily="2" charset="2"/>
              </a:rPr>
              <a:t>3</a:t>
            </a:r>
            <a:r>
              <a:rPr lang="en-US" altLang="ja-JP" baseline="30000" dirty="0">
                <a:sym typeface="Wingdings" pitchFamily="2" charset="2"/>
              </a:rPr>
              <a:t>+</a:t>
            </a:r>
            <a:r>
              <a:rPr lang="en-US" altLang="ja-JP" dirty="0">
                <a:sym typeface="Wingdings" pitchFamily="2" charset="2"/>
              </a:rPr>
              <a:t> + H</a:t>
            </a:r>
          </a:p>
          <a:p>
            <a:pPr>
              <a:buNone/>
            </a:pPr>
            <a:r>
              <a:rPr lang="en-US" altLang="ja-JP" dirty="0">
                <a:sym typeface="Wingdings" pitchFamily="2" charset="2"/>
              </a:rPr>
              <a:t>NH</a:t>
            </a:r>
            <a:r>
              <a:rPr lang="en-US" altLang="ja-JP" baseline="-25000" dirty="0">
                <a:sym typeface="Wingdings" pitchFamily="2" charset="2"/>
              </a:rPr>
              <a:t>2</a:t>
            </a:r>
            <a:r>
              <a:rPr lang="en-US" altLang="ja-JP" baseline="30000" dirty="0">
                <a:sym typeface="Wingdings" pitchFamily="2" charset="2"/>
              </a:rPr>
              <a:t>+</a:t>
            </a:r>
            <a:r>
              <a:rPr lang="en-US" altLang="ja-JP" dirty="0">
                <a:sym typeface="Wingdings" pitchFamily="2" charset="2"/>
              </a:rPr>
              <a:t> + e-  </a:t>
            </a:r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NH</a:t>
            </a:r>
            <a:r>
              <a:rPr lang="en-US" altLang="ja-JP" dirty="0">
                <a:sym typeface="Wingdings" pitchFamily="2" charset="2"/>
              </a:rPr>
              <a:t> + H </a:t>
            </a:r>
          </a:p>
          <a:p>
            <a:pPr>
              <a:buNone/>
            </a:pPr>
            <a:r>
              <a:rPr lang="en-US" altLang="ja-JP" dirty="0">
                <a:sym typeface="Wingdings" pitchFamily="2" charset="2"/>
              </a:rPr>
              <a:t>			 N +H</a:t>
            </a:r>
            <a:r>
              <a:rPr lang="en-US" altLang="ja-JP" baseline="-25000" dirty="0">
                <a:sym typeface="Wingdings" pitchFamily="2" charset="2"/>
              </a:rPr>
              <a:t>2</a:t>
            </a:r>
          </a:p>
          <a:p>
            <a:pPr>
              <a:buNone/>
            </a:pPr>
            <a:endParaRPr lang="en-US" altLang="ja-JP" dirty="0">
              <a:sym typeface="Wingdings" pitchFamily="2" charset="2"/>
            </a:endParaRPr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495800" cy="39163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ja-JP" dirty="0">
                <a:sym typeface="Wingdings" pitchFamily="2" charset="2"/>
              </a:rPr>
              <a:t>NH</a:t>
            </a:r>
            <a:r>
              <a:rPr lang="en-US" altLang="ja-JP" baseline="-25000" dirty="0">
                <a:sym typeface="Wingdings" pitchFamily="2" charset="2"/>
              </a:rPr>
              <a:t>3</a:t>
            </a:r>
            <a:r>
              <a:rPr lang="en-US" altLang="ja-JP" baseline="30000" dirty="0">
                <a:sym typeface="Wingdings" pitchFamily="2" charset="2"/>
              </a:rPr>
              <a:t>+</a:t>
            </a:r>
            <a:r>
              <a:rPr lang="en-US" altLang="ja-JP" dirty="0">
                <a:sym typeface="Wingdings" pitchFamily="2" charset="2"/>
              </a:rPr>
              <a:t> + H</a:t>
            </a:r>
            <a:r>
              <a:rPr lang="en-US" altLang="ja-JP" baseline="-25000" dirty="0">
                <a:sym typeface="Wingdings" pitchFamily="2" charset="2"/>
              </a:rPr>
              <a:t>2</a:t>
            </a:r>
            <a:r>
              <a:rPr lang="en-US" altLang="ja-JP" dirty="0">
                <a:sym typeface="Wingdings" pitchFamily="2" charset="2"/>
              </a:rPr>
              <a:t>  NH</a:t>
            </a:r>
            <a:r>
              <a:rPr lang="en-US" altLang="ja-JP" baseline="-25000" dirty="0">
                <a:sym typeface="Wingdings" pitchFamily="2" charset="2"/>
              </a:rPr>
              <a:t>4</a:t>
            </a:r>
            <a:r>
              <a:rPr lang="en-US" altLang="ja-JP" baseline="30000" dirty="0">
                <a:sym typeface="Wingdings" pitchFamily="2" charset="2"/>
              </a:rPr>
              <a:t>+</a:t>
            </a:r>
            <a:r>
              <a:rPr lang="en-US" altLang="ja-JP" dirty="0">
                <a:sym typeface="Wingdings" pitchFamily="2" charset="2"/>
              </a:rPr>
              <a:t> + H</a:t>
            </a:r>
          </a:p>
          <a:p>
            <a:pPr>
              <a:buNone/>
            </a:pPr>
            <a:r>
              <a:rPr lang="en-US" altLang="ja-JP" dirty="0">
                <a:sym typeface="Wingdings" pitchFamily="2" charset="2"/>
              </a:rPr>
              <a:t>NH</a:t>
            </a:r>
            <a:r>
              <a:rPr lang="en-US" altLang="ja-JP" baseline="-25000" dirty="0">
                <a:sym typeface="Wingdings" pitchFamily="2" charset="2"/>
              </a:rPr>
              <a:t>3</a:t>
            </a:r>
            <a:r>
              <a:rPr lang="en-US" altLang="ja-JP" baseline="30000" dirty="0">
                <a:sym typeface="Wingdings" pitchFamily="2" charset="2"/>
              </a:rPr>
              <a:t>+</a:t>
            </a:r>
            <a:r>
              <a:rPr lang="en-US" altLang="ja-JP" dirty="0">
                <a:sym typeface="Wingdings" pitchFamily="2" charset="2"/>
              </a:rPr>
              <a:t> + e-  </a:t>
            </a:r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NH</a:t>
            </a:r>
            <a:r>
              <a:rPr lang="en-US" altLang="ja-JP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ja-JP" dirty="0">
                <a:sym typeface="Wingdings" pitchFamily="2" charset="2"/>
              </a:rPr>
              <a:t> + H</a:t>
            </a:r>
          </a:p>
          <a:p>
            <a:pPr>
              <a:buNone/>
            </a:pPr>
            <a:r>
              <a:rPr lang="en-US" altLang="ja-JP" dirty="0">
                <a:sym typeface="Wingdings" pitchFamily="2" charset="2"/>
              </a:rPr>
              <a:t>			 </a:t>
            </a:r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NH</a:t>
            </a:r>
            <a:r>
              <a:rPr lang="en-US" altLang="ja-JP" dirty="0">
                <a:sym typeface="Wingdings" pitchFamily="2" charset="2"/>
              </a:rPr>
              <a:t> + H</a:t>
            </a:r>
            <a:r>
              <a:rPr lang="en-US" altLang="ja-JP" baseline="-25000" dirty="0">
                <a:sym typeface="Wingdings" pitchFamily="2" charset="2"/>
              </a:rPr>
              <a:t>2</a:t>
            </a:r>
          </a:p>
          <a:p>
            <a:pPr>
              <a:buNone/>
            </a:pPr>
            <a:endParaRPr lang="en-US" altLang="ja-JP" baseline="-25000" dirty="0">
              <a:sym typeface="Wingdings" pitchFamily="2" charset="2"/>
            </a:endParaRPr>
          </a:p>
          <a:p>
            <a:pPr>
              <a:buNone/>
            </a:pPr>
            <a:r>
              <a:rPr lang="en-US" altLang="ja-JP" dirty="0">
                <a:sym typeface="Wingdings" pitchFamily="2" charset="2"/>
              </a:rPr>
              <a:t>NH</a:t>
            </a:r>
            <a:r>
              <a:rPr lang="en-US" altLang="ja-JP" baseline="-25000" dirty="0">
                <a:sym typeface="Wingdings" pitchFamily="2" charset="2"/>
              </a:rPr>
              <a:t>4</a:t>
            </a:r>
            <a:r>
              <a:rPr lang="en-US" altLang="ja-JP" baseline="30000" dirty="0">
                <a:sym typeface="Wingdings" pitchFamily="2" charset="2"/>
              </a:rPr>
              <a:t>+</a:t>
            </a:r>
            <a:r>
              <a:rPr lang="en-US" altLang="ja-JP" dirty="0">
                <a:sym typeface="Wingdings" pitchFamily="2" charset="2"/>
              </a:rPr>
              <a:t> + e-  </a:t>
            </a:r>
            <a:r>
              <a:rPr lang="en-US" altLang="ja-JP" b="1" u="sng" dirty="0">
                <a:solidFill>
                  <a:srgbClr val="FF0000"/>
                </a:solidFill>
                <a:sym typeface="Wingdings" pitchFamily="2" charset="2"/>
              </a:rPr>
              <a:t>NH</a:t>
            </a:r>
            <a:r>
              <a:rPr lang="en-US" altLang="ja-JP" b="1" u="sng" baseline="-25000" dirty="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en-US" altLang="ja-JP" b="1" u="sng" dirty="0">
                <a:solidFill>
                  <a:srgbClr val="FF0000"/>
                </a:solidFill>
                <a:sym typeface="Wingdings" pitchFamily="2" charset="2"/>
              </a:rPr>
              <a:t> (ammonia) </a:t>
            </a:r>
            <a:r>
              <a:rPr lang="en-US" altLang="ja-JP" dirty="0">
                <a:sym typeface="Wingdings" pitchFamily="2" charset="2"/>
              </a:rPr>
              <a:t>+ H</a:t>
            </a:r>
          </a:p>
          <a:p>
            <a:pPr>
              <a:buNone/>
            </a:pPr>
            <a:r>
              <a:rPr lang="en-US" altLang="ja-JP" dirty="0">
                <a:sym typeface="Wingdings" pitchFamily="2" charset="2"/>
              </a:rPr>
              <a:t>			 </a:t>
            </a:r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NH</a:t>
            </a:r>
            <a:r>
              <a:rPr lang="en-US" altLang="ja-JP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ja-JP" dirty="0">
                <a:sym typeface="Wingdings" pitchFamily="2" charset="2"/>
              </a:rPr>
              <a:t> + H</a:t>
            </a:r>
            <a:r>
              <a:rPr lang="en-US" altLang="ja-JP" baseline="-25000" dirty="0">
                <a:sym typeface="Wingdings" pitchFamily="2" charset="2"/>
              </a:rPr>
              <a:t>2</a:t>
            </a:r>
          </a:p>
          <a:p>
            <a:pPr>
              <a:buNone/>
            </a:pPr>
            <a:r>
              <a:rPr lang="en-US" altLang="ja-JP" dirty="0">
                <a:sym typeface="Wingdings" pitchFamily="2" charset="2"/>
              </a:rPr>
              <a:t>			 </a:t>
            </a:r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NH</a:t>
            </a:r>
            <a:r>
              <a:rPr lang="en-US" altLang="ja-JP" dirty="0">
                <a:sym typeface="Wingdings" pitchFamily="2" charset="2"/>
              </a:rPr>
              <a:t> + H</a:t>
            </a:r>
            <a:r>
              <a:rPr lang="en-US" altLang="ja-JP" baseline="-25000" dirty="0">
                <a:sym typeface="Wingdings" pitchFamily="2" charset="2"/>
              </a:rPr>
              <a:t>2</a:t>
            </a:r>
            <a:r>
              <a:rPr lang="en-US" altLang="ja-JP" dirty="0">
                <a:sym typeface="Wingdings" pitchFamily="2" charset="2"/>
              </a:rPr>
              <a:t> +H</a:t>
            </a:r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4517571" y="1817914"/>
            <a:ext cx="0" cy="42998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898571" y="5192486"/>
            <a:ext cx="385354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NH</a:t>
            </a:r>
            <a:r>
              <a:rPr kumimoji="1" lang="en-US" altLang="ja-JP" sz="2400" baseline="-25000" dirty="0"/>
              <a:t>3</a:t>
            </a:r>
            <a:r>
              <a:rPr kumimoji="1" lang="en-US" altLang="ja-JP" sz="2400" dirty="0"/>
              <a:t> is mainly produced on grain (e.g., </a:t>
            </a:r>
            <a:r>
              <a:rPr kumimoji="1" lang="en-US" altLang="ja-JP" sz="2400" dirty="0" err="1"/>
              <a:t>Herbst</a:t>
            </a:r>
            <a:r>
              <a:rPr kumimoji="1" lang="en-US" altLang="ja-JP" sz="2400" dirty="0"/>
              <a:t> et al. 1987, Hidaka et al. 2011)</a:t>
            </a:r>
            <a:endParaRPr kumimoji="1" lang="ja-JP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4000" dirty="0"/>
              <a:t>Basic gas-phase processes of C, N, O reactions</a:t>
            </a:r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half" idx="1"/>
          </p:nvPr>
        </p:nvSpPr>
        <p:spPr>
          <a:xfrm>
            <a:off x="402772" y="1567539"/>
            <a:ext cx="8338457" cy="50292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ja-JP" sz="3500" u="sng" dirty="0">
                <a:sym typeface="Wingdings" pitchFamily="2" charset="2"/>
              </a:rPr>
              <a:t>Oxygen network</a:t>
            </a:r>
            <a:r>
              <a:rPr lang="en-US" altLang="ja-JP" sz="3500" dirty="0">
                <a:sym typeface="Wingdings" pitchFamily="2" charset="2"/>
              </a:rPr>
              <a:t> (</a:t>
            </a:r>
            <a:r>
              <a:rPr lang="en-US" altLang="ja-JP" sz="3500" dirty="0">
                <a:solidFill>
                  <a:srgbClr val="FF0000"/>
                </a:solidFill>
                <a:sym typeface="Wingdings" pitchFamily="2" charset="2"/>
              </a:rPr>
              <a:t>Red species </a:t>
            </a:r>
            <a:r>
              <a:rPr lang="en-US" altLang="ja-JP" sz="3500" dirty="0">
                <a:sym typeface="Wingdings" pitchFamily="2" charset="2"/>
              </a:rPr>
              <a:t> THz lines)</a:t>
            </a:r>
          </a:p>
          <a:p>
            <a:pPr>
              <a:buNone/>
            </a:pPr>
            <a:r>
              <a:rPr lang="en-US" altLang="ja-JP" sz="3000" dirty="0">
                <a:sym typeface="Wingdings" pitchFamily="2" charset="2"/>
              </a:rPr>
              <a:t>O</a:t>
            </a:r>
            <a:r>
              <a:rPr lang="en-US" altLang="ja-JP" sz="3000" baseline="30000" dirty="0">
                <a:sym typeface="Wingdings" pitchFamily="2" charset="2"/>
              </a:rPr>
              <a:t>+</a:t>
            </a:r>
            <a:r>
              <a:rPr lang="en-US" altLang="ja-JP" sz="3000" dirty="0">
                <a:sym typeface="Wingdings" pitchFamily="2" charset="2"/>
              </a:rPr>
              <a:t> + H</a:t>
            </a:r>
            <a:r>
              <a:rPr lang="en-US" altLang="ja-JP" sz="3000" baseline="-25000" dirty="0">
                <a:sym typeface="Wingdings" pitchFamily="2" charset="2"/>
              </a:rPr>
              <a:t>2</a:t>
            </a:r>
            <a:r>
              <a:rPr lang="en-US" altLang="ja-JP" sz="3000" dirty="0">
                <a:sym typeface="Wingdings" pitchFamily="2" charset="2"/>
              </a:rPr>
              <a:t>  </a:t>
            </a:r>
            <a:r>
              <a:rPr lang="en-US" altLang="ja-JP" sz="3000" dirty="0">
                <a:solidFill>
                  <a:srgbClr val="FF0000"/>
                </a:solidFill>
                <a:sym typeface="Wingdings" pitchFamily="2" charset="2"/>
              </a:rPr>
              <a:t>OH</a:t>
            </a:r>
            <a:r>
              <a:rPr lang="en-US" altLang="ja-JP" sz="3000" baseline="30000" dirty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altLang="ja-JP" sz="3000" dirty="0">
                <a:sym typeface="Wingdings" pitchFamily="2" charset="2"/>
              </a:rPr>
              <a:t> + H</a:t>
            </a:r>
          </a:p>
          <a:p>
            <a:pPr>
              <a:buNone/>
            </a:pPr>
            <a:r>
              <a:rPr lang="en-US" altLang="ja-JP" sz="3000" dirty="0">
                <a:sym typeface="Wingdings" pitchFamily="2" charset="2"/>
              </a:rPr>
              <a:t>		</a:t>
            </a:r>
          </a:p>
          <a:p>
            <a:pPr>
              <a:buNone/>
            </a:pPr>
            <a:r>
              <a:rPr lang="en-US" altLang="ja-JP" sz="3000" dirty="0">
                <a:solidFill>
                  <a:srgbClr val="FF0000"/>
                </a:solidFill>
                <a:sym typeface="Wingdings" pitchFamily="2" charset="2"/>
              </a:rPr>
              <a:t>OH</a:t>
            </a:r>
            <a:r>
              <a:rPr lang="en-US" altLang="ja-JP" sz="3000" baseline="30000" dirty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altLang="ja-JP" sz="3000" dirty="0">
                <a:sym typeface="Wingdings" pitchFamily="2" charset="2"/>
              </a:rPr>
              <a:t> + H</a:t>
            </a:r>
            <a:r>
              <a:rPr lang="en-US" altLang="ja-JP" sz="3000" baseline="-25000" dirty="0">
                <a:sym typeface="Wingdings" pitchFamily="2" charset="2"/>
              </a:rPr>
              <a:t>2</a:t>
            </a:r>
            <a:r>
              <a:rPr lang="en-US" altLang="ja-JP" sz="3000" dirty="0">
                <a:sym typeface="Wingdings" pitchFamily="2" charset="2"/>
              </a:rPr>
              <a:t>  </a:t>
            </a:r>
            <a:r>
              <a:rPr lang="en-US" altLang="ja-JP" sz="3000" dirty="0">
                <a:solidFill>
                  <a:srgbClr val="FF0000"/>
                </a:solidFill>
                <a:sym typeface="Wingdings" pitchFamily="2" charset="2"/>
              </a:rPr>
              <a:t>H</a:t>
            </a:r>
            <a:r>
              <a:rPr lang="en-US" altLang="ja-JP" sz="3000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ja-JP" sz="3000" dirty="0">
                <a:solidFill>
                  <a:srgbClr val="FF0000"/>
                </a:solidFill>
                <a:sym typeface="Wingdings" pitchFamily="2" charset="2"/>
              </a:rPr>
              <a:t>O</a:t>
            </a:r>
            <a:r>
              <a:rPr lang="en-US" altLang="ja-JP" sz="3000" baseline="30000" dirty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altLang="ja-JP" sz="3000" dirty="0">
                <a:sym typeface="Wingdings" pitchFamily="2" charset="2"/>
              </a:rPr>
              <a:t> + H</a:t>
            </a:r>
          </a:p>
          <a:p>
            <a:pPr>
              <a:buNone/>
            </a:pPr>
            <a:r>
              <a:rPr lang="en-US" altLang="ja-JP" sz="3000" dirty="0">
                <a:solidFill>
                  <a:srgbClr val="FF0000"/>
                </a:solidFill>
                <a:sym typeface="Wingdings" pitchFamily="2" charset="2"/>
              </a:rPr>
              <a:t>OH</a:t>
            </a:r>
            <a:r>
              <a:rPr lang="en-US" altLang="ja-JP" sz="3000" baseline="30000" dirty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altLang="ja-JP" sz="3000" dirty="0">
                <a:sym typeface="Wingdings" pitchFamily="2" charset="2"/>
              </a:rPr>
              <a:t> + e-  </a:t>
            </a:r>
            <a:r>
              <a:rPr lang="en-US" altLang="ja-JP" sz="3000" dirty="0">
                <a:solidFill>
                  <a:srgbClr val="FF0000"/>
                </a:solidFill>
                <a:sym typeface="Wingdings" pitchFamily="2" charset="2"/>
              </a:rPr>
              <a:t>O</a:t>
            </a:r>
            <a:r>
              <a:rPr lang="en-US" altLang="ja-JP" sz="3000" dirty="0">
                <a:sym typeface="Wingdings" pitchFamily="2" charset="2"/>
              </a:rPr>
              <a:t> + H</a:t>
            </a:r>
          </a:p>
          <a:p>
            <a:pPr>
              <a:buNone/>
            </a:pPr>
            <a:endParaRPr lang="en-US" altLang="ja-JP" sz="3000" dirty="0">
              <a:sym typeface="Wingdings" pitchFamily="2" charset="2"/>
            </a:endParaRPr>
          </a:p>
          <a:p>
            <a:pPr>
              <a:buNone/>
            </a:pPr>
            <a:r>
              <a:rPr lang="en-US" altLang="ja-JP" sz="3000" dirty="0">
                <a:solidFill>
                  <a:srgbClr val="FF0000"/>
                </a:solidFill>
                <a:sym typeface="Wingdings" pitchFamily="2" charset="2"/>
              </a:rPr>
              <a:t>H</a:t>
            </a:r>
            <a:r>
              <a:rPr lang="en-US" altLang="ja-JP" sz="3000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ja-JP" sz="3000" dirty="0">
                <a:solidFill>
                  <a:srgbClr val="FF0000"/>
                </a:solidFill>
                <a:sym typeface="Wingdings" pitchFamily="2" charset="2"/>
              </a:rPr>
              <a:t>O</a:t>
            </a:r>
            <a:r>
              <a:rPr lang="en-US" altLang="ja-JP" sz="3000" baseline="30000" dirty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altLang="ja-JP" sz="3000" dirty="0">
                <a:sym typeface="Wingdings" pitchFamily="2" charset="2"/>
              </a:rPr>
              <a:t> + H</a:t>
            </a:r>
            <a:r>
              <a:rPr lang="en-US" altLang="ja-JP" sz="3000" baseline="-25000" dirty="0">
                <a:sym typeface="Wingdings" pitchFamily="2" charset="2"/>
              </a:rPr>
              <a:t>2</a:t>
            </a:r>
            <a:r>
              <a:rPr lang="en-US" altLang="ja-JP" sz="3000" dirty="0">
                <a:sym typeface="Wingdings" pitchFamily="2" charset="2"/>
              </a:rPr>
              <a:t>  </a:t>
            </a:r>
            <a:r>
              <a:rPr lang="en-US" altLang="ja-JP" sz="3000" dirty="0">
                <a:solidFill>
                  <a:srgbClr val="FF0000"/>
                </a:solidFill>
                <a:sym typeface="Wingdings" pitchFamily="2" charset="2"/>
              </a:rPr>
              <a:t>H</a:t>
            </a:r>
            <a:r>
              <a:rPr lang="en-US" altLang="ja-JP" sz="3000" baseline="-25000" dirty="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en-US" altLang="ja-JP" sz="3000" dirty="0">
                <a:solidFill>
                  <a:srgbClr val="FF0000"/>
                </a:solidFill>
                <a:sym typeface="Wingdings" pitchFamily="2" charset="2"/>
              </a:rPr>
              <a:t>O</a:t>
            </a:r>
            <a:r>
              <a:rPr lang="en-US" altLang="ja-JP" sz="3000" baseline="30000" dirty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altLang="ja-JP" sz="3000" dirty="0">
                <a:sym typeface="Wingdings" pitchFamily="2" charset="2"/>
              </a:rPr>
              <a:t> + H</a:t>
            </a:r>
          </a:p>
          <a:p>
            <a:pPr>
              <a:buNone/>
            </a:pPr>
            <a:r>
              <a:rPr lang="en-US" altLang="ja-JP" sz="3000" dirty="0">
                <a:solidFill>
                  <a:srgbClr val="FF0000"/>
                </a:solidFill>
                <a:sym typeface="Wingdings" pitchFamily="2" charset="2"/>
              </a:rPr>
              <a:t>H</a:t>
            </a:r>
            <a:r>
              <a:rPr lang="en-US" altLang="ja-JP" sz="3000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ja-JP" sz="3000" dirty="0">
                <a:solidFill>
                  <a:srgbClr val="FF0000"/>
                </a:solidFill>
                <a:sym typeface="Wingdings" pitchFamily="2" charset="2"/>
              </a:rPr>
              <a:t>O</a:t>
            </a:r>
            <a:r>
              <a:rPr lang="en-US" altLang="ja-JP" sz="3000" baseline="30000" dirty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altLang="ja-JP" sz="3000" dirty="0">
                <a:sym typeface="Wingdings" pitchFamily="2" charset="2"/>
              </a:rPr>
              <a:t> + e-  </a:t>
            </a:r>
            <a:r>
              <a:rPr lang="en-US" altLang="ja-JP" sz="3000" dirty="0">
                <a:solidFill>
                  <a:srgbClr val="FF0000"/>
                </a:solidFill>
                <a:sym typeface="Wingdings" pitchFamily="2" charset="2"/>
              </a:rPr>
              <a:t>OH</a:t>
            </a:r>
            <a:r>
              <a:rPr lang="en-US" altLang="ja-JP" sz="3000" dirty="0">
                <a:sym typeface="Wingdings" pitchFamily="2" charset="2"/>
              </a:rPr>
              <a:t> + H</a:t>
            </a:r>
          </a:p>
          <a:p>
            <a:pPr>
              <a:buNone/>
            </a:pPr>
            <a:r>
              <a:rPr lang="en-US" altLang="ja-JP" sz="3000" dirty="0">
                <a:sym typeface="Wingdings" pitchFamily="2" charset="2"/>
              </a:rPr>
              <a:t>				  </a:t>
            </a:r>
            <a:r>
              <a:rPr lang="en-US" altLang="ja-JP" sz="3000" dirty="0">
                <a:solidFill>
                  <a:srgbClr val="FF0000"/>
                </a:solidFill>
                <a:sym typeface="Wingdings" pitchFamily="2" charset="2"/>
              </a:rPr>
              <a:t>O</a:t>
            </a:r>
            <a:r>
              <a:rPr lang="en-US" altLang="ja-JP" sz="3000" dirty="0">
                <a:sym typeface="Wingdings" pitchFamily="2" charset="2"/>
              </a:rPr>
              <a:t> + H</a:t>
            </a:r>
            <a:r>
              <a:rPr lang="en-US" altLang="ja-JP" sz="3000" baseline="-25000" dirty="0">
                <a:sym typeface="Wingdings" pitchFamily="2" charset="2"/>
              </a:rPr>
              <a:t>2</a:t>
            </a:r>
          </a:p>
          <a:p>
            <a:pPr>
              <a:buNone/>
            </a:pPr>
            <a:endParaRPr lang="en-US" altLang="ja-JP" sz="3000" baseline="-25000" dirty="0">
              <a:sym typeface="Wingdings" pitchFamily="2" charset="2"/>
            </a:endParaRPr>
          </a:p>
          <a:p>
            <a:pPr>
              <a:buNone/>
            </a:pPr>
            <a:r>
              <a:rPr lang="en-US" altLang="ja-JP" sz="3000" dirty="0">
                <a:solidFill>
                  <a:srgbClr val="FF0000"/>
                </a:solidFill>
                <a:sym typeface="Wingdings" pitchFamily="2" charset="2"/>
              </a:rPr>
              <a:t>H</a:t>
            </a:r>
            <a:r>
              <a:rPr lang="en-US" altLang="ja-JP" sz="3000" baseline="-25000" dirty="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en-US" altLang="ja-JP" sz="3000" dirty="0">
                <a:solidFill>
                  <a:srgbClr val="FF0000"/>
                </a:solidFill>
                <a:sym typeface="Wingdings" pitchFamily="2" charset="2"/>
              </a:rPr>
              <a:t>O</a:t>
            </a:r>
            <a:r>
              <a:rPr lang="en-US" altLang="ja-JP" sz="3000" baseline="30000" dirty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altLang="ja-JP" sz="3000" dirty="0">
                <a:sym typeface="Wingdings" pitchFamily="2" charset="2"/>
              </a:rPr>
              <a:t> + e-  </a:t>
            </a:r>
            <a:r>
              <a:rPr lang="en-US" altLang="ja-JP" sz="3000" dirty="0">
                <a:solidFill>
                  <a:srgbClr val="FF0000"/>
                </a:solidFill>
                <a:sym typeface="Wingdings" pitchFamily="2" charset="2"/>
              </a:rPr>
              <a:t>H</a:t>
            </a:r>
            <a:r>
              <a:rPr lang="en-US" altLang="ja-JP" sz="3000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ja-JP" sz="3000" dirty="0">
                <a:solidFill>
                  <a:srgbClr val="FF0000"/>
                </a:solidFill>
                <a:sym typeface="Wingdings" pitchFamily="2" charset="2"/>
              </a:rPr>
              <a:t>O (water) </a:t>
            </a:r>
            <a:r>
              <a:rPr lang="en-US" altLang="ja-JP" sz="3000" dirty="0">
                <a:sym typeface="Wingdings" pitchFamily="2" charset="2"/>
              </a:rPr>
              <a:t>+ H</a:t>
            </a:r>
            <a:r>
              <a:rPr lang="en-US" altLang="ja-JP" dirty="0">
                <a:sym typeface="Wingdings" pitchFamily="2" charset="2"/>
              </a:rPr>
              <a:t> 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98571" y="5192486"/>
            <a:ext cx="385354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Water is also produced on grain (e.g., </a:t>
            </a:r>
            <a:r>
              <a:rPr kumimoji="1" lang="en-US" altLang="ja-JP" sz="2000" dirty="0" err="1"/>
              <a:t>Iopp</a:t>
            </a:r>
            <a:r>
              <a:rPr lang="en-US" altLang="ja-JP" sz="2000" dirty="0" err="1"/>
              <a:t>olo</a:t>
            </a:r>
            <a:r>
              <a:rPr lang="en-US" altLang="ja-JP" sz="2000" dirty="0"/>
              <a:t> et al. 2010)</a:t>
            </a:r>
            <a:r>
              <a:rPr kumimoji="1" lang="en-US" altLang="ja-JP" sz="2000" dirty="0"/>
              <a:t> </a:t>
            </a:r>
            <a:endParaRPr kumimoji="1" lang="ja-JP" alt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4000" dirty="0"/>
              <a:t>Processes of </a:t>
            </a:r>
            <a:r>
              <a:rPr lang="en-US" altLang="ja-JP" sz="4000" dirty="0">
                <a:solidFill>
                  <a:srgbClr val="00B050"/>
                </a:solidFill>
              </a:rPr>
              <a:t>deuterium</a:t>
            </a:r>
            <a:r>
              <a:rPr lang="en-US" altLang="ja-JP" sz="4000" dirty="0"/>
              <a:t> concentration</a:t>
            </a:r>
            <a:br>
              <a:rPr lang="en-US" altLang="ja-JP" sz="4000" dirty="0"/>
            </a:br>
            <a:r>
              <a:rPr lang="en-US" altLang="ja-JP" sz="3200" dirty="0">
                <a:sym typeface="Wingdings" pitchFamily="2" charset="2"/>
              </a:rPr>
              <a:t>(</a:t>
            </a:r>
            <a:r>
              <a:rPr lang="en-US" altLang="ja-JP" sz="3200" dirty="0">
                <a:solidFill>
                  <a:srgbClr val="FF0000"/>
                </a:solidFill>
                <a:sym typeface="Wingdings" pitchFamily="2" charset="2"/>
              </a:rPr>
              <a:t>Red species </a:t>
            </a:r>
            <a:r>
              <a:rPr lang="en-US" altLang="ja-JP" sz="3200" dirty="0">
                <a:sym typeface="Wingdings" pitchFamily="2" charset="2"/>
              </a:rPr>
              <a:t> THz lines)</a:t>
            </a:r>
            <a:endParaRPr lang="en-US" altLang="ja-JP" sz="4000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half" idx="1"/>
          </p:nvPr>
        </p:nvSpPr>
        <p:spPr>
          <a:xfrm>
            <a:off x="402772" y="1567539"/>
            <a:ext cx="8338457" cy="50292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3000" dirty="0">
                <a:sym typeface="Wingdings" pitchFamily="2" charset="2"/>
              </a:rPr>
              <a:t>H</a:t>
            </a:r>
            <a:r>
              <a:rPr lang="en-US" altLang="ja-JP" sz="3000" baseline="-25000" dirty="0">
                <a:sym typeface="Wingdings" pitchFamily="2" charset="2"/>
              </a:rPr>
              <a:t>2</a:t>
            </a:r>
            <a:r>
              <a:rPr lang="en-US" altLang="ja-JP" sz="3000" dirty="0">
                <a:sym typeface="Wingdings" pitchFamily="2" charset="2"/>
              </a:rPr>
              <a:t> + H</a:t>
            </a:r>
            <a:r>
              <a:rPr lang="en-US" altLang="ja-JP" sz="3000" baseline="-25000" dirty="0">
                <a:sym typeface="Wingdings" pitchFamily="2" charset="2"/>
              </a:rPr>
              <a:t>2</a:t>
            </a:r>
            <a:r>
              <a:rPr lang="en-US" altLang="ja-JP" sz="3000" baseline="30000" dirty="0">
                <a:sym typeface="Wingdings" pitchFamily="2" charset="2"/>
              </a:rPr>
              <a:t>+</a:t>
            </a:r>
            <a:r>
              <a:rPr lang="en-US" altLang="ja-JP" sz="3000" dirty="0">
                <a:sym typeface="Wingdings" pitchFamily="2" charset="2"/>
              </a:rPr>
              <a:t>  H</a:t>
            </a:r>
            <a:r>
              <a:rPr lang="en-US" altLang="ja-JP" sz="3000" baseline="-25000" dirty="0">
                <a:sym typeface="Wingdings" pitchFamily="2" charset="2"/>
              </a:rPr>
              <a:t>3</a:t>
            </a:r>
            <a:r>
              <a:rPr lang="en-US" altLang="ja-JP" sz="3000" baseline="30000" dirty="0">
                <a:sym typeface="Wingdings" pitchFamily="2" charset="2"/>
              </a:rPr>
              <a:t>+</a:t>
            </a:r>
            <a:r>
              <a:rPr lang="en-US" altLang="ja-JP" sz="3000" dirty="0">
                <a:sym typeface="Wingdings" pitchFamily="2" charset="2"/>
              </a:rPr>
              <a:t> + H</a:t>
            </a:r>
          </a:p>
          <a:p>
            <a:pPr>
              <a:buNone/>
            </a:pPr>
            <a:r>
              <a:rPr lang="en-US" altLang="ja-JP" sz="3000" dirty="0">
                <a:sym typeface="Wingdings" pitchFamily="2" charset="2"/>
              </a:rPr>
              <a:t>HD + H</a:t>
            </a:r>
            <a:r>
              <a:rPr lang="en-US" altLang="ja-JP" sz="3000" baseline="-25000" dirty="0">
                <a:sym typeface="Wingdings" pitchFamily="2" charset="2"/>
              </a:rPr>
              <a:t>3</a:t>
            </a:r>
            <a:r>
              <a:rPr lang="en-US" altLang="ja-JP" sz="3000" baseline="30000" dirty="0">
                <a:sym typeface="Wingdings" pitchFamily="2" charset="2"/>
              </a:rPr>
              <a:t>+ </a:t>
            </a:r>
            <a:r>
              <a:rPr lang="en-US" altLang="ja-JP" sz="3000" dirty="0">
                <a:sym typeface="Wingdings" pitchFamily="2" charset="2"/>
              </a:rPr>
              <a:t> </a:t>
            </a:r>
            <a:r>
              <a:rPr lang="en-US" altLang="ja-JP" sz="3000" dirty="0">
                <a:solidFill>
                  <a:srgbClr val="FF0000"/>
                </a:solidFill>
                <a:sym typeface="Wingdings" pitchFamily="2" charset="2"/>
              </a:rPr>
              <a:t>H</a:t>
            </a:r>
            <a:r>
              <a:rPr lang="en-US" altLang="ja-JP" sz="3000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ja-JP" sz="3000" dirty="0">
                <a:solidFill>
                  <a:srgbClr val="FF0000"/>
                </a:solidFill>
                <a:sym typeface="Wingdings" pitchFamily="2" charset="2"/>
              </a:rPr>
              <a:t>D</a:t>
            </a:r>
            <a:r>
              <a:rPr lang="en-US" altLang="ja-JP" sz="3000" baseline="30000" dirty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altLang="ja-JP" sz="3000" baseline="30000" dirty="0">
                <a:sym typeface="Wingdings" pitchFamily="2" charset="2"/>
              </a:rPr>
              <a:t> </a:t>
            </a:r>
            <a:r>
              <a:rPr lang="en-US" altLang="ja-JP" sz="3000" dirty="0">
                <a:sym typeface="Wingdings" pitchFamily="2" charset="2"/>
              </a:rPr>
              <a:t>+ H</a:t>
            </a:r>
            <a:r>
              <a:rPr lang="en-US" altLang="ja-JP" sz="3000" baseline="-25000" dirty="0">
                <a:sym typeface="Wingdings" pitchFamily="2" charset="2"/>
              </a:rPr>
              <a:t>2</a:t>
            </a:r>
            <a:r>
              <a:rPr lang="en-US" altLang="ja-JP" sz="3000" dirty="0">
                <a:sym typeface="Wingdings" pitchFamily="2" charset="2"/>
              </a:rPr>
              <a:t>  (230 K exothermic)</a:t>
            </a:r>
          </a:p>
          <a:p>
            <a:pPr>
              <a:buNone/>
            </a:pPr>
            <a:r>
              <a:rPr lang="en-US" altLang="ja-JP" sz="3000" dirty="0">
                <a:sym typeface="Wingdings" pitchFamily="2" charset="2"/>
              </a:rPr>
              <a:t>HD + </a:t>
            </a:r>
            <a:r>
              <a:rPr lang="en-US" altLang="ja-JP" sz="3000" dirty="0">
                <a:solidFill>
                  <a:srgbClr val="FF0000"/>
                </a:solidFill>
                <a:sym typeface="Wingdings" pitchFamily="2" charset="2"/>
              </a:rPr>
              <a:t>H</a:t>
            </a:r>
            <a:r>
              <a:rPr lang="en-US" altLang="ja-JP" sz="3000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ja-JP" sz="3000" dirty="0">
                <a:solidFill>
                  <a:srgbClr val="FF0000"/>
                </a:solidFill>
                <a:sym typeface="Wingdings" pitchFamily="2" charset="2"/>
              </a:rPr>
              <a:t>D</a:t>
            </a:r>
            <a:r>
              <a:rPr lang="en-US" altLang="ja-JP" sz="3000" baseline="30000" dirty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altLang="ja-JP" sz="3000" baseline="30000" dirty="0">
                <a:sym typeface="Wingdings" pitchFamily="2" charset="2"/>
              </a:rPr>
              <a:t> </a:t>
            </a:r>
            <a:r>
              <a:rPr lang="en-US" altLang="ja-JP" sz="3000" dirty="0">
                <a:sym typeface="Wingdings" pitchFamily="2" charset="2"/>
              </a:rPr>
              <a:t> </a:t>
            </a:r>
            <a:r>
              <a:rPr lang="en-US" altLang="ja-JP" sz="3000" dirty="0">
                <a:solidFill>
                  <a:srgbClr val="FF0000"/>
                </a:solidFill>
                <a:sym typeface="Wingdings" pitchFamily="2" charset="2"/>
              </a:rPr>
              <a:t>HD</a:t>
            </a:r>
            <a:r>
              <a:rPr lang="en-US" altLang="ja-JP" sz="3000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ja-JP" sz="3000" baseline="30000" dirty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altLang="ja-JP" sz="3000" baseline="30000" dirty="0">
                <a:sym typeface="Wingdings" pitchFamily="2" charset="2"/>
              </a:rPr>
              <a:t> </a:t>
            </a:r>
            <a:r>
              <a:rPr lang="en-US" altLang="ja-JP" sz="3000" dirty="0">
                <a:sym typeface="Wingdings" pitchFamily="2" charset="2"/>
              </a:rPr>
              <a:t>+ H</a:t>
            </a:r>
            <a:r>
              <a:rPr lang="en-US" altLang="ja-JP" sz="3000" baseline="-25000" dirty="0">
                <a:sym typeface="Wingdings" pitchFamily="2" charset="2"/>
              </a:rPr>
              <a:t>2</a:t>
            </a:r>
            <a:r>
              <a:rPr lang="en-US" altLang="ja-JP" sz="3000" dirty="0">
                <a:sym typeface="Wingdings" pitchFamily="2" charset="2"/>
              </a:rPr>
              <a:t>  (180 K exothermic)</a:t>
            </a:r>
          </a:p>
          <a:p>
            <a:pPr algn="r">
              <a:buNone/>
            </a:pPr>
            <a:r>
              <a:rPr lang="en-US" altLang="ja-JP" dirty="0">
                <a:sym typeface="Wingdings" pitchFamily="2" charset="2"/>
              </a:rPr>
              <a:t>(</a:t>
            </a:r>
            <a:r>
              <a:rPr lang="en-US" altLang="ja-JP" dirty="0" err="1">
                <a:sym typeface="Wingdings" pitchFamily="2" charset="2"/>
              </a:rPr>
              <a:t>Vastel</a:t>
            </a:r>
            <a:r>
              <a:rPr lang="en-US" altLang="ja-JP" dirty="0">
                <a:sym typeface="Wingdings" pitchFamily="2" charset="2"/>
              </a:rPr>
              <a:t> et al. 2004)</a:t>
            </a:r>
          </a:p>
          <a:p>
            <a:pPr>
              <a:buNone/>
            </a:pPr>
            <a:r>
              <a:rPr lang="en-US" altLang="ja-JP" sz="3000" dirty="0">
                <a:sym typeface="Wingdings" pitchFamily="2" charset="2"/>
              </a:rPr>
              <a:t> D is introduced to molecules via </a:t>
            </a:r>
            <a:r>
              <a:rPr lang="en-US" altLang="ja-JP" sz="3000" dirty="0">
                <a:solidFill>
                  <a:srgbClr val="FF0000"/>
                </a:solidFill>
                <a:sym typeface="Wingdings" pitchFamily="2" charset="2"/>
              </a:rPr>
              <a:t>H</a:t>
            </a:r>
            <a:r>
              <a:rPr lang="en-US" altLang="ja-JP" sz="3000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ja-JP" sz="3000" dirty="0">
                <a:solidFill>
                  <a:srgbClr val="FF0000"/>
                </a:solidFill>
                <a:sym typeface="Wingdings" pitchFamily="2" charset="2"/>
              </a:rPr>
              <a:t>D</a:t>
            </a:r>
            <a:r>
              <a:rPr lang="en-US" altLang="ja-JP" sz="3000" baseline="30000" dirty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altLang="ja-JP" sz="3000" dirty="0">
                <a:sym typeface="Wingdings" pitchFamily="2" charset="2"/>
              </a:rPr>
              <a:t> and </a:t>
            </a:r>
            <a:r>
              <a:rPr lang="en-US" altLang="ja-JP" sz="3000" dirty="0">
                <a:solidFill>
                  <a:srgbClr val="FF0000"/>
                </a:solidFill>
                <a:sym typeface="Wingdings" pitchFamily="2" charset="2"/>
              </a:rPr>
              <a:t>HD</a:t>
            </a:r>
            <a:r>
              <a:rPr lang="en-US" altLang="ja-JP" sz="3000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ja-JP" sz="3000" baseline="30000" dirty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altLang="ja-JP" sz="3000" dirty="0">
                <a:sym typeface="Wingdings" pitchFamily="2" charset="2"/>
              </a:rPr>
              <a:t>.</a:t>
            </a:r>
          </a:p>
          <a:p>
            <a:r>
              <a:rPr lang="en-US" altLang="ja-JP" sz="3000" dirty="0">
                <a:sym typeface="Wingdings" pitchFamily="2" charset="2"/>
              </a:rPr>
              <a:t>Almost </a:t>
            </a:r>
            <a:r>
              <a:rPr lang="en-US" altLang="ja-JP" sz="3000" dirty="0">
                <a:solidFill>
                  <a:srgbClr val="008000"/>
                </a:solidFill>
                <a:sym typeface="Wingdings" pitchFamily="2" charset="2"/>
              </a:rPr>
              <a:t>free from depletion</a:t>
            </a:r>
          </a:p>
          <a:p>
            <a:r>
              <a:rPr lang="en-US" altLang="ja-JP" sz="3000" dirty="0">
                <a:sym typeface="Wingdings" pitchFamily="2" charset="2"/>
              </a:rPr>
              <a:t>In addition to study D fractionation, </a:t>
            </a:r>
            <a:r>
              <a:rPr lang="en-US" altLang="ja-JP" sz="3000" dirty="0">
                <a:solidFill>
                  <a:srgbClr val="008000"/>
                </a:solidFill>
                <a:sym typeface="Wingdings" pitchFamily="2" charset="2"/>
              </a:rPr>
              <a:t>good tool </a:t>
            </a:r>
            <a:r>
              <a:rPr lang="en-US" altLang="ja-JP" sz="3000" dirty="0">
                <a:sym typeface="Wingdings" pitchFamily="2" charset="2"/>
              </a:rPr>
              <a:t>to study physical and chemical conditions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701BF0A-807F-43AD-A6DE-3631C196EE98}"/>
              </a:ext>
            </a:extLst>
          </p:cNvPr>
          <p:cNvSpPr txBox="1"/>
          <p:nvPr/>
        </p:nvSpPr>
        <p:spPr>
          <a:xfrm>
            <a:off x="3971640" y="2090172"/>
            <a:ext cx="4929202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</a:rPr>
              <a:t>Observations of these </a:t>
            </a:r>
            <a:r>
              <a:rPr kumimoji="1" lang="en-US" altLang="ja-JP" sz="3600" dirty="0">
                <a:solidFill>
                  <a:srgbClr val="FF0000"/>
                </a:solidFill>
              </a:rPr>
              <a:t>red species:</a:t>
            </a:r>
          </a:p>
          <a:p>
            <a:pPr>
              <a:buFont typeface="Wingdings"/>
              <a:buChar char="à"/>
            </a:pPr>
            <a:r>
              <a:rPr lang="en-US" altLang="ja-JP" sz="3200" dirty="0">
                <a:sym typeface="Wingdings" pitchFamily="2" charset="2"/>
              </a:rPr>
              <a:t>Supply information on these fundamental initial processes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1" lang="en-US" altLang="ja-JP" sz="5400" dirty="0"/>
              <a:t>Contents</a:t>
            </a:r>
            <a:endParaRPr kumimoji="1" lang="ja-JP" altLang="en-US" sz="54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3600" dirty="0">
                <a:solidFill>
                  <a:schemeClr val="bg1">
                    <a:lumMod val="75000"/>
                  </a:schemeClr>
                </a:solidFill>
              </a:rPr>
              <a:t>Characteristics of the Terahertz region </a:t>
            </a:r>
          </a:p>
          <a:p>
            <a:pPr lvl="1"/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For atoms and molecules</a:t>
            </a:r>
          </a:p>
          <a:p>
            <a:pPr lvl="1"/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Observable species and their nature</a:t>
            </a:r>
          </a:p>
          <a:p>
            <a:r>
              <a:rPr lang="en-US" altLang="ja-JP" sz="3600" dirty="0">
                <a:solidFill>
                  <a:srgbClr val="0000FF"/>
                </a:solidFill>
              </a:rPr>
              <a:t>Potentially Interesting lines mainly after my talk in 2015</a:t>
            </a:r>
          </a:p>
          <a:p>
            <a:pPr lvl="1"/>
            <a:r>
              <a:rPr lang="en-US" altLang="ja-JP" dirty="0">
                <a:solidFill>
                  <a:srgbClr val="00B050"/>
                </a:solidFill>
              </a:rPr>
              <a:t>Protonated noble gas</a:t>
            </a:r>
          </a:p>
          <a:p>
            <a:pPr lvl="1"/>
            <a:r>
              <a:rPr lang="en-US" altLang="ja-JP" dirty="0">
                <a:solidFill>
                  <a:srgbClr val="00B050"/>
                </a:solidFill>
              </a:rPr>
              <a:t>Slow vibration</a:t>
            </a:r>
          </a:p>
          <a:p>
            <a:r>
              <a:rPr lang="en-US" altLang="ja-JP" sz="3600" dirty="0">
                <a:solidFill>
                  <a:schemeClr val="bg1">
                    <a:lumMod val="75000"/>
                  </a:schemeClr>
                </a:solidFill>
              </a:rPr>
              <a:t>Summary</a:t>
            </a:r>
            <a:r>
              <a:rPr lang="en-US" altLang="ja-JP" sz="3600" dirty="0"/>
              <a:t> </a:t>
            </a:r>
          </a:p>
          <a:p>
            <a:pPr marL="457200" lvl="1" indent="0">
              <a:buNone/>
            </a:pPr>
            <a:endParaRPr lang="en-US" altLang="ja-JP" sz="32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23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851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4000" dirty="0" err="1">
                <a:solidFill>
                  <a:srgbClr val="C00000"/>
                </a:solidFill>
              </a:rPr>
              <a:t>HeH</a:t>
            </a:r>
            <a:r>
              <a:rPr lang="en-US" altLang="ja-JP" sz="4000" baseline="30000" dirty="0">
                <a:solidFill>
                  <a:srgbClr val="C00000"/>
                </a:solidFill>
              </a:rPr>
              <a:t>+</a:t>
            </a:r>
            <a:r>
              <a:rPr lang="en-US" altLang="ja-JP" sz="4000" dirty="0">
                <a:solidFill>
                  <a:srgbClr val="C00000"/>
                </a:solidFill>
              </a:rPr>
              <a:t> in the THz region </a:t>
            </a:r>
            <a:endParaRPr kumimoji="1" lang="ja-JP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30628" y="1032427"/>
            <a:ext cx="4174671" cy="5825573"/>
          </a:xfrm>
        </p:spPr>
        <p:txBody>
          <a:bodyPr>
            <a:noAutofit/>
          </a:bodyPr>
          <a:lstStyle/>
          <a:p>
            <a:pPr marL="57150" indent="-457200"/>
            <a:r>
              <a:rPr lang="en-US" altLang="ja-JP" sz="2800" dirty="0">
                <a:solidFill>
                  <a:srgbClr val="0000FF"/>
                </a:solidFill>
              </a:rPr>
              <a:t>“The chemistry of the Universe began with this ion.”  </a:t>
            </a:r>
            <a:r>
              <a:rPr lang="en-US" altLang="ja-JP" sz="2800" dirty="0"/>
              <a:t>(</a:t>
            </a:r>
            <a:r>
              <a:rPr lang="en-US" altLang="ja-JP" sz="2800" dirty="0" err="1"/>
              <a:t>Güsten</a:t>
            </a:r>
            <a:r>
              <a:rPr lang="en-US" altLang="ja-JP" sz="2800" dirty="0"/>
              <a:t> et al. 2019)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altLang="ja-JP" sz="2400" dirty="0">
                <a:sym typeface="Wingdings" panose="05000000000000000000" pitchFamily="2" charset="2"/>
              </a:rPr>
              <a:t>Probe of early universe</a:t>
            </a:r>
            <a:endParaRPr lang="en-US" altLang="ja-JP" sz="2400" dirty="0"/>
          </a:p>
          <a:p>
            <a:pPr>
              <a:buFont typeface="Wingdings" panose="05000000000000000000" pitchFamily="2" charset="2"/>
              <a:buChar char="è"/>
            </a:pPr>
            <a:r>
              <a:rPr lang="en-US" altLang="ja-JP" sz="2400" dirty="0">
                <a:sym typeface="Wingdings" panose="05000000000000000000" pitchFamily="2" charset="2"/>
              </a:rPr>
              <a:t>Noble gas tracer</a:t>
            </a:r>
          </a:p>
          <a:p>
            <a:pPr marL="57150" indent="-457200"/>
            <a:r>
              <a:rPr lang="en-US" altLang="ja-JP" sz="2800" i="1" dirty="0">
                <a:highlight>
                  <a:srgbClr val="FFFF00"/>
                </a:highlight>
              </a:rPr>
              <a:t>J </a:t>
            </a:r>
            <a:r>
              <a:rPr lang="en-US" altLang="ja-JP" sz="2800" dirty="0">
                <a:highlight>
                  <a:srgbClr val="FFFF00"/>
                </a:highlight>
              </a:rPr>
              <a:t>=1-0 at 2.01 THz </a:t>
            </a:r>
            <a:r>
              <a:rPr lang="en-US" altLang="ja-JP" sz="1800" dirty="0"/>
              <a:t>(149 </a:t>
            </a:r>
            <a:r>
              <a:rPr lang="en-US" altLang="ja-JP" sz="1800" dirty="0">
                <a:latin typeface="Symbol" panose="05050102010706020507" pitchFamily="18" charset="2"/>
              </a:rPr>
              <a:t>m</a:t>
            </a:r>
            <a:r>
              <a:rPr lang="en-US" altLang="ja-JP" sz="1800" dirty="0"/>
              <a:t>m)</a:t>
            </a:r>
            <a:endParaRPr lang="en-US" altLang="ja-JP" sz="2800" dirty="0"/>
          </a:p>
          <a:p>
            <a:pPr marL="57150" indent="-457200"/>
            <a:r>
              <a:rPr lang="en-US" altLang="ja-JP" sz="2800" dirty="0"/>
              <a:t>Long trials to detect: NIR, THz (ISO)</a:t>
            </a:r>
          </a:p>
          <a:p>
            <a:pPr marL="57150" indent="-457200"/>
            <a:r>
              <a:rPr lang="en-US" altLang="ja-JP" sz="2800" dirty="0">
                <a:solidFill>
                  <a:srgbClr val="0000FF"/>
                </a:solidFill>
              </a:rPr>
              <a:t>NGC 7027</a:t>
            </a:r>
            <a:r>
              <a:rPr lang="en-US" altLang="ja-JP" sz="2800" dirty="0"/>
              <a:t>: Planetary nebula</a:t>
            </a:r>
          </a:p>
          <a:p>
            <a:pPr marL="57150" indent="-457200"/>
            <a:r>
              <a:rPr lang="en-US" altLang="ja-JP" sz="2800" dirty="0"/>
              <a:t>Detected with </a:t>
            </a:r>
            <a:r>
              <a:rPr lang="en-US" altLang="ja-JP" sz="2800" dirty="0">
                <a:solidFill>
                  <a:srgbClr val="0000FF"/>
                </a:solidFill>
              </a:rPr>
              <a:t>SOFIA + </a:t>
            </a:r>
            <a:r>
              <a:rPr lang="en-US" altLang="ja-JP" sz="2800" dirty="0" err="1">
                <a:solidFill>
                  <a:srgbClr val="0000FF"/>
                </a:solidFill>
              </a:rPr>
              <a:t>upGREAT</a:t>
            </a:r>
            <a:r>
              <a:rPr lang="en-US" altLang="ja-JP" sz="2800" dirty="0">
                <a:solidFill>
                  <a:srgbClr val="0000FF"/>
                </a:solidFill>
              </a:rPr>
              <a:t> </a:t>
            </a:r>
            <a:r>
              <a:rPr lang="en-US" altLang="ja-JP" sz="2400" dirty="0">
                <a:solidFill>
                  <a:srgbClr val="0000FF"/>
                </a:solidFill>
              </a:rPr>
              <a:t>(beam 14.3 arcsec)</a:t>
            </a:r>
          </a:p>
          <a:p>
            <a:pPr lvl="1">
              <a:buNone/>
            </a:pPr>
            <a:endParaRPr lang="en-US" altLang="ja-JP" sz="2400" dirty="0"/>
          </a:p>
          <a:p>
            <a:pPr lvl="1">
              <a:buNone/>
            </a:pPr>
            <a:endParaRPr lang="da-DK" altLang="ja-JP" sz="2400" dirty="0">
              <a:solidFill>
                <a:srgbClr val="0000FF"/>
              </a:solidFill>
            </a:endParaRPr>
          </a:p>
          <a:p>
            <a:pPr lvl="1">
              <a:buNone/>
            </a:pPr>
            <a:endParaRPr lang="da-DK" altLang="ja-JP" sz="2400" dirty="0">
              <a:solidFill>
                <a:srgbClr val="0000FF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DD5049B-ACCC-440B-A387-0D4444AEF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067" y="1557352"/>
            <a:ext cx="5068489" cy="4933920"/>
          </a:xfrm>
          <a:prstGeom prst="rect">
            <a:avLst/>
          </a:prstGeom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FBE8A760-09DF-4A06-883D-F5E32F02F764}"/>
              </a:ext>
            </a:extLst>
          </p:cNvPr>
          <p:cNvCxnSpPr>
            <a:cxnSpLocks/>
          </p:cNvCxnSpPr>
          <p:nvPr/>
        </p:nvCxnSpPr>
        <p:spPr>
          <a:xfrm>
            <a:off x="5815584" y="2279904"/>
            <a:ext cx="548640" cy="15849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478EB0-FA49-4BE5-BF2A-9106D5149837}"/>
              </a:ext>
            </a:extLst>
          </p:cNvPr>
          <p:cNvSpPr txBox="1"/>
          <p:nvPr/>
        </p:nvSpPr>
        <p:spPr>
          <a:xfrm>
            <a:off x="4937077" y="1905627"/>
            <a:ext cx="1037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/>
              <a:t>HeH</a:t>
            </a:r>
            <a:r>
              <a:rPr kumimoji="1" lang="en-US" altLang="ja-JP" sz="3200" baseline="30000" dirty="0"/>
              <a:t>+</a:t>
            </a:r>
            <a:endParaRPr kumimoji="1" lang="ja-JP" altLang="en-US" sz="3200" baseline="30000" dirty="0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D4B1D6F-1DB8-4D03-A68C-97C1E891D00D}"/>
              </a:ext>
            </a:extLst>
          </p:cNvPr>
          <p:cNvCxnSpPr>
            <a:cxnSpLocks/>
          </p:cNvCxnSpPr>
          <p:nvPr/>
        </p:nvCxnSpPr>
        <p:spPr>
          <a:xfrm flipH="1">
            <a:off x="7498829" y="2359152"/>
            <a:ext cx="511315" cy="1393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8E5D240-E51D-43A6-81E5-BA36F5C22AF6}"/>
              </a:ext>
            </a:extLst>
          </p:cNvPr>
          <p:cNvSpPr txBox="1"/>
          <p:nvPr/>
        </p:nvSpPr>
        <p:spPr>
          <a:xfrm>
            <a:off x="7966290" y="2083045"/>
            <a:ext cx="1047082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CO </a:t>
            </a:r>
          </a:p>
          <a:p>
            <a:r>
              <a:rPr kumimoji="1" lang="en-US" altLang="ja-JP" sz="2400" dirty="0">
                <a:solidFill>
                  <a:srgbClr val="FF0000"/>
                </a:solidFill>
              </a:rPr>
              <a:t>(x0.04)</a:t>
            </a:r>
            <a:endParaRPr kumimoji="1" lang="ja-JP" altLang="en-US" sz="24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9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4000" dirty="0" err="1">
                <a:solidFill>
                  <a:srgbClr val="C00000"/>
                </a:solidFill>
              </a:rPr>
              <a:t>HeH</a:t>
            </a:r>
            <a:r>
              <a:rPr lang="en-US" altLang="ja-JP" sz="4000" baseline="30000" dirty="0">
                <a:solidFill>
                  <a:srgbClr val="C00000"/>
                </a:solidFill>
              </a:rPr>
              <a:t>+</a:t>
            </a:r>
            <a:r>
              <a:rPr lang="en-US" altLang="ja-JP" sz="4000" dirty="0">
                <a:solidFill>
                  <a:srgbClr val="C00000"/>
                </a:solidFill>
              </a:rPr>
              <a:t> in the THz region </a:t>
            </a:r>
            <a:endParaRPr kumimoji="1" lang="ja-JP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30628" y="1509712"/>
            <a:ext cx="8327572" cy="4662487"/>
          </a:xfrm>
        </p:spPr>
        <p:txBody>
          <a:bodyPr>
            <a:noAutofit/>
          </a:bodyPr>
          <a:lstStyle/>
          <a:p>
            <a:pPr marL="57150" indent="-457200"/>
            <a:r>
              <a:rPr lang="en-US" altLang="ja-JP" dirty="0"/>
              <a:t>Fundamental reaction rates</a:t>
            </a:r>
          </a:p>
          <a:p>
            <a:pPr marL="57150" indent="-457200"/>
            <a:endParaRPr lang="en-US" altLang="ja-JP" dirty="0"/>
          </a:p>
          <a:p>
            <a:pPr marL="57150" indent="-457200"/>
            <a:endParaRPr lang="en-US" altLang="ja-JP" dirty="0"/>
          </a:p>
          <a:p>
            <a:pPr marL="57150" indent="-457200"/>
            <a:endParaRPr lang="en-US" altLang="ja-JP" dirty="0"/>
          </a:p>
          <a:p>
            <a:pPr marL="57150" indent="-457200"/>
            <a:endParaRPr lang="en-US" altLang="ja-JP" dirty="0"/>
          </a:p>
          <a:p>
            <a:pPr marL="57150" indent="-457200"/>
            <a:endParaRPr lang="en-US" altLang="ja-JP" dirty="0"/>
          </a:p>
          <a:p>
            <a:pPr marL="57150" indent="-457200"/>
            <a:endParaRPr lang="en-US" altLang="ja-JP" dirty="0"/>
          </a:p>
          <a:p>
            <a:pPr marL="57150" indent="-457200"/>
            <a:r>
              <a:rPr lang="en-US" altLang="ja-JP" dirty="0"/>
              <a:t>Peak abundance: </a:t>
            </a:r>
            <a:r>
              <a:rPr lang="en-US" altLang="ja-JP" dirty="0" err="1"/>
              <a:t>HeH</a:t>
            </a:r>
            <a:r>
              <a:rPr lang="en-US" altLang="ja-JP" baseline="30000" dirty="0"/>
              <a:t>+</a:t>
            </a:r>
            <a:r>
              <a:rPr lang="en-US" altLang="ja-JP" dirty="0"/>
              <a:t> / H = 4.0 x 10</a:t>
            </a:r>
            <a:r>
              <a:rPr lang="en-US" altLang="ja-JP" baseline="30000" dirty="0"/>
              <a:t>-8</a:t>
            </a:r>
          </a:p>
          <a:p>
            <a:pPr lvl="1">
              <a:buNone/>
            </a:pPr>
            <a:endParaRPr lang="da-DK" altLang="ja-JP" dirty="0">
              <a:solidFill>
                <a:srgbClr val="0000FF"/>
              </a:solidFill>
            </a:endParaRPr>
          </a:p>
          <a:p>
            <a:pPr lvl="1">
              <a:buNone/>
            </a:pPr>
            <a:endParaRPr lang="da-DK" altLang="ja-JP" dirty="0">
              <a:solidFill>
                <a:srgbClr val="0000FF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1EB7EBB-7414-47EE-9DB3-B487A6F07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0137"/>
            <a:ext cx="9144000" cy="307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5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96"/>
            <a:ext cx="8229600" cy="57444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4000" dirty="0" err="1">
                <a:solidFill>
                  <a:srgbClr val="C00000"/>
                </a:solidFill>
              </a:rPr>
              <a:t>HeH</a:t>
            </a:r>
            <a:r>
              <a:rPr lang="en-US" altLang="ja-JP" sz="4000" baseline="30000" dirty="0">
                <a:solidFill>
                  <a:srgbClr val="C00000"/>
                </a:solidFill>
              </a:rPr>
              <a:t>+</a:t>
            </a:r>
            <a:r>
              <a:rPr lang="en-US" altLang="ja-JP" sz="4000" dirty="0">
                <a:solidFill>
                  <a:srgbClr val="C00000"/>
                </a:solidFill>
              </a:rPr>
              <a:t> in the THz region </a:t>
            </a:r>
            <a:endParaRPr kumimoji="1" lang="ja-JP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67293" y="4807243"/>
            <a:ext cx="8809414" cy="1914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i="1" dirty="0">
                <a:solidFill>
                  <a:srgbClr val="008000"/>
                </a:solidFill>
              </a:rPr>
              <a:t>The GREAT far-infrared spectrometer </a:t>
            </a:r>
            <a:r>
              <a:rPr lang="en-US" altLang="ja-JP" i="1" dirty="0"/>
              <a:t>is mounted to the telescope flange of the flying observatory </a:t>
            </a:r>
            <a:r>
              <a:rPr lang="en-US" altLang="ja-JP" i="1" dirty="0">
                <a:solidFill>
                  <a:srgbClr val="008000"/>
                </a:solidFill>
              </a:rPr>
              <a:t>SOFIA</a:t>
            </a:r>
            <a:r>
              <a:rPr lang="en-US" altLang="ja-JP" i="1" dirty="0"/>
              <a:t>, inside the pressurized cabin.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sz="2400" dirty="0"/>
              <a:t>© Carlos Duran/</a:t>
            </a:r>
            <a:r>
              <a:rPr lang="en-US" altLang="ja-JP" sz="2400" dirty="0" err="1"/>
              <a:t>MPIfR</a:t>
            </a:r>
            <a:r>
              <a:rPr lang="en-US" altLang="ja-JP" sz="2400" dirty="0"/>
              <a:t>. </a:t>
            </a: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pic>
        <p:nvPicPr>
          <p:cNvPr id="6" name="図 5" descr="テーブル, エンジン が含まれている画像&#10;&#10;自動的に生成された説明">
            <a:extLst>
              <a:ext uri="{FF2B5EF4-FFF2-40B4-BE49-F238E27FC236}">
                <a16:creationId xmlns:a16="http://schemas.microsoft.com/office/drawing/2014/main" id="{A9AAA4B9-6BF0-4E8B-AC82-B1F548EC1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044" y="789600"/>
            <a:ext cx="6160497" cy="409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8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1" lang="en-US" altLang="ja-JP" sz="5400" dirty="0"/>
              <a:t>Contents</a:t>
            </a:r>
            <a:endParaRPr kumimoji="1" lang="ja-JP" altLang="en-US" sz="54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</a:rPr>
              <a:t>Characteristics of the Terahertz region </a:t>
            </a:r>
          </a:p>
          <a:p>
            <a:pPr lvl="1"/>
            <a:r>
              <a:rPr lang="en-US" altLang="ja-JP" dirty="0"/>
              <a:t>For atoms and molecules</a:t>
            </a:r>
          </a:p>
          <a:p>
            <a:pPr lvl="1"/>
            <a:r>
              <a:rPr lang="en-US" altLang="ja-JP" dirty="0"/>
              <a:t>Observable species and their nature</a:t>
            </a:r>
          </a:p>
          <a:p>
            <a:r>
              <a:rPr lang="en-US" altLang="ja-JP" sz="3600" dirty="0">
                <a:solidFill>
                  <a:srgbClr val="0000FF"/>
                </a:solidFill>
              </a:rPr>
              <a:t>Potentially Interesting lines mainly after my talk in 2015 (update)</a:t>
            </a:r>
          </a:p>
          <a:p>
            <a:pPr lvl="1"/>
            <a:r>
              <a:rPr lang="en-US" altLang="ja-JP" dirty="0">
                <a:solidFill>
                  <a:srgbClr val="008000"/>
                </a:solidFill>
              </a:rPr>
              <a:t>Protonated noble gas </a:t>
            </a:r>
            <a:r>
              <a:rPr lang="en-US" altLang="ja-JP" dirty="0"/>
              <a:t>(</a:t>
            </a:r>
            <a:r>
              <a:rPr lang="en-US" altLang="ja-JP" dirty="0" err="1"/>
              <a:t>HeH</a:t>
            </a:r>
            <a:r>
              <a:rPr lang="en-US" altLang="ja-JP" baseline="30000" dirty="0"/>
              <a:t>+</a:t>
            </a:r>
            <a:r>
              <a:rPr lang="en-US" altLang="ja-JP" dirty="0"/>
              <a:t>, …)</a:t>
            </a:r>
          </a:p>
          <a:p>
            <a:pPr lvl="1"/>
            <a:r>
              <a:rPr lang="en-US" altLang="ja-JP" dirty="0">
                <a:solidFill>
                  <a:srgbClr val="008000"/>
                </a:solidFill>
              </a:rPr>
              <a:t>Slow vibration </a:t>
            </a:r>
            <a:r>
              <a:rPr lang="en-US" altLang="ja-JP" dirty="0"/>
              <a:t>(long carbon-chain molecules)</a:t>
            </a:r>
          </a:p>
          <a:p>
            <a:r>
              <a:rPr lang="en-US" altLang="ja-JP" sz="3600" dirty="0"/>
              <a:t>Summary </a:t>
            </a:r>
          </a:p>
          <a:p>
            <a:pPr lvl="1"/>
            <a:endParaRPr lang="en-US" altLang="ja-JP" sz="32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9566"/>
            <a:ext cx="8229600" cy="8669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4000" dirty="0">
                <a:solidFill>
                  <a:srgbClr val="C00000"/>
                </a:solidFill>
              </a:rPr>
              <a:t>Other noble gas ion?</a:t>
            </a:r>
            <a:endParaRPr kumimoji="1" lang="ja-JP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22032"/>
            <a:ext cx="8601457" cy="5775008"/>
          </a:xfrm>
        </p:spPr>
        <p:txBody>
          <a:bodyPr>
            <a:noAutofit/>
          </a:bodyPr>
          <a:lstStyle/>
          <a:p>
            <a:r>
              <a:rPr lang="en-US" altLang="ja-JP" sz="3600" dirty="0"/>
              <a:t>Noble gas: He, Ne, </a:t>
            </a:r>
            <a:r>
              <a:rPr lang="en-US" altLang="ja-JP" sz="3600" dirty="0" err="1"/>
              <a:t>Ar</a:t>
            </a:r>
            <a:r>
              <a:rPr lang="en-US" altLang="ja-JP" sz="3600" dirty="0"/>
              <a:t>, Kr, </a:t>
            </a:r>
            <a:r>
              <a:rPr lang="en-US" altLang="ja-JP" sz="3600" dirty="0" err="1"/>
              <a:t>Xe</a:t>
            </a:r>
            <a:endParaRPr lang="en-US" altLang="ja-JP" sz="3600" dirty="0"/>
          </a:p>
          <a:p>
            <a:endParaRPr lang="en-US" altLang="ja-JP" sz="3600" dirty="0"/>
          </a:p>
          <a:p>
            <a:endParaRPr lang="en-US" altLang="ja-JP" sz="3600" dirty="0"/>
          </a:p>
          <a:p>
            <a:endParaRPr lang="en-US" altLang="ja-JP" sz="3600" dirty="0"/>
          </a:p>
          <a:p>
            <a:pPr lvl="1"/>
            <a:r>
              <a:rPr lang="en-US" altLang="ja-JP" sz="3200" dirty="0" err="1">
                <a:highlight>
                  <a:srgbClr val="FFFF00"/>
                </a:highlight>
              </a:rPr>
              <a:t>NeH</a:t>
            </a:r>
            <a:r>
              <a:rPr lang="en-US" altLang="ja-JP" sz="3200" baseline="30000" dirty="0">
                <a:highlight>
                  <a:srgbClr val="FFFF00"/>
                </a:highlight>
              </a:rPr>
              <a:t>+</a:t>
            </a:r>
            <a:r>
              <a:rPr lang="en-US" altLang="ja-JP" sz="3200" dirty="0">
                <a:highlight>
                  <a:srgbClr val="FFFF00"/>
                </a:highlight>
              </a:rPr>
              <a:t> (</a:t>
            </a:r>
            <a:r>
              <a:rPr lang="en-US" altLang="ja-JP" sz="3200" i="1" dirty="0">
                <a:highlight>
                  <a:srgbClr val="FFFF00"/>
                </a:highlight>
              </a:rPr>
              <a:t>J</a:t>
            </a:r>
            <a:r>
              <a:rPr lang="en-US" altLang="ja-JP" sz="3200" dirty="0">
                <a:highlight>
                  <a:srgbClr val="FFFF00"/>
                </a:highlight>
              </a:rPr>
              <a:t>=1-0) 1039.3 GHz</a:t>
            </a:r>
            <a:r>
              <a:rPr lang="en-US" altLang="ja-JP" sz="3200" dirty="0"/>
              <a:t>: Not detected</a:t>
            </a:r>
          </a:p>
          <a:p>
            <a:pPr lvl="2"/>
            <a:r>
              <a:rPr lang="en-US" altLang="ja-JP" sz="2800" dirty="0"/>
              <a:t>[</a:t>
            </a:r>
            <a:r>
              <a:rPr lang="en-US" altLang="ja-JP" sz="2800" dirty="0" err="1"/>
              <a:t>NeH</a:t>
            </a:r>
            <a:r>
              <a:rPr lang="en-US" altLang="ja-JP" sz="2800" baseline="30000" dirty="0"/>
              <a:t>+</a:t>
            </a:r>
            <a:r>
              <a:rPr lang="en-US" altLang="ja-JP" sz="2800" dirty="0"/>
              <a:t>] / [</a:t>
            </a:r>
            <a:r>
              <a:rPr lang="en-US" altLang="ja-JP" sz="2800" dirty="0" err="1"/>
              <a:t>ArH</a:t>
            </a:r>
            <a:r>
              <a:rPr lang="en-US" altLang="ja-JP" sz="2800" baseline="30000" dirty="0"/>
              <a:t>+</a:t>
            </a:r>
            <a:r>
              <a:rPr lang="en-US" altLang="ja-JP" sz="2800" dirty="0"/>
              <a:t>] ≤ 0.1  (</a:t>
            </a:r>
            <a:r>
              <a:rPr lang="en-US" altLang="ja-JP" sz="2800" dirty="0" err="1"/>
              <a:t>Schilke</a:t>
            </a:r>
            <a:r>
              <a:rPr lang="en-US" altLang="ja-JP" sz="2800" dirty="0"/>
              <a:t> et al. 2014)</a:t>
            </a:r>
          </a:p>
          <a:p>
            <a:pPr lvl="1"/>
            <a:r>
              <a:rPr lang="en-US" altLang="ja-JP" sz="3200" baseline="30000" dirty="0">
                <a:highlight>
                  <a:srgbClr val="FFFF00"/>
                </a:highlight>
              </a:rPr>
              <a:t>36</a:t>
            </a:r>
            <a:r>
              <a:rPr lang="en-US" altLang="ja-JP" sz="3200" dirty="0">
                <a:highlight>
                  <a:srgbClr val="FFFF00"/>
                </a:highlight>
              </a:rPr>
              <a:t>ArH</a:t>
            </a:r>
            <a:r>
              <a:rPr lang="en-US" altLang="ja-JP" sz="3200" baseline="30000" dirty="0">
                <a:highlight>
                  <a:srgbClr val="FFFF00"/>
                </a:highlight>
              </a:rPr>
              <a:t>+</a:t>
            </a:r>
          </a:p>
          <a:p>
            <a:pPr lvl="2"/>
            <a:r>
              <a:rPr lang="en-US" altLang="ja-JP" sz="2800" dirty="0"/>
              <a:t>On the Earth, </a:t>
            </a:r>
            <a:r>
              <a:rPr lang="en-US" altLang="ja-JP" sz="2800" baseline="30000" dirty="0"/>
              <a:t>40</a:t>
            </a:r>
            <a:r>
              <a:rPr lang="en-US" altLang="ja-JP" sz="2800" dirty="0"/>
              <a:t>Ar is the main isotope</a:t>
            </a:r>
          </a:p>
          <a:p>
            <a:pPr marL="914400" lvl="2" indent="0">
              <a:buNone/>
            </a:pPr>
            <a:r>
              <a:rPr lang="en-US" altLang="ja-JP" sz="2800" baseline="30000" dirty="0"/>
              <a:t>     </a:t>
            </a:r>
            <a:r>
              <a:rPr lang="en-US" altLang="ja-JP" sz="2800" baseline="30000" dirty="0">
                <a:solidFill>
                  <a:srgbClr val="0000FF"/>
                </a:solidFill>
              </a:rPr>
              <a:t>40</a:t>
            </a:r>
            <a:r>
              <a:rPr lang="en-US" altLang="ja-JP" sz="2800" dirty="0">
                <a:solidFill>
                  <a:srgbClr val="0000FF"/>
                </a:solidFill>
              </a:rPr>
              <a:t>K (in rocks) </a:t>
            </a:r>
            <a:r>
              <a:rPr lang="en-US" altLang="ja-JP" sz="28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altLang="ja-JP" sz="2800" baseline="30000" dirty="0">
                <a:solidFill>
                  <a:srgbClr val="0000FF"/>
                </a:solidFill>
                <a:sym typeface="Wingdings" panose="05000000000000000000" pitchFamily="2" charset="2"/>
              </a:rPr>
              <a:t>40</a:t>
            </a:r>
            <a:r>
              <a:rPr lang="en-US" altLang="ja-JP" sz="2800" dirty="0">
                <a:solidFill>
                  <a:srgbClr val="0000FF"/>
                </a:solidFill>
                <a:sym typeface="Wingdings" panose="05000000000000000000" pitchFamily="2" charset="2"/>
              </a:rPr>
              <a:t>Ar </a:t>
            </a:r>
            <a:r>
              <a:rPr lang="en-US" altLang="ja-JP" sz="2800" dirty="0">
                <a:sym typeface="Wingdings" panose="05000000000000000000" pitchFamily="2" charset="2"/>
              </a:rPr>
              <a:t>(</a:t>
            </a:r>
            <a:r>
              <a:rPr lang="el-GR" altLang="ja-JP" sz="2800" dirty="0">
                <a:sym typeface="Wingdings" panose="05000000000000000000" pitchFamily="2" charset="2"/>
              </a:rPr>
              <a:t>β</a:t>
            </a:r>
            <a:r>
              <a:rPr lang="en-US" altLang="ja-JP" sz="2800" dirty="0">
                <a:sym typeface="Wingdings" panose="05000000000000000000" pitchFamily="2" charset="2"/>
              </a:rPr>
              <a:t> decay: 1.248x10</a:t>
            </a:r>
            <a:r>
              <a:rPr lang="en-US" altLang="ja-JP" sz="2800" baseline="30000" dirty="0">
                <a:sym typeface="Wingdings" panose="05000000000000000000" pitchFamily="2" charset="2"/>
              </a:rPr>
              <a:t>9</a:t>
            </a:r>
            <a:r>
              <a:rPr lang="en-US" altLang="ja-JP" sz="2800" dirty="0">
                <a:sym typeface="Wingdings" panose="05000000000000000000" pitchFamily="2" charset="2"/>
              </a:rPr>
              <a:t> </a:t>
            </a:r>
            <a:r>
              <a:rPr lang="en-US" altLang="ja-JP" sz="2800" dirty="0" err="1">
                <a:sym typeface="Wingdings" panose="05000000000000000000" pitchFamily="2" charset="2"/>
              </a:rPr>
              <a:t>yr</a:t>
            </a:r>
            <a:r>
              <a:rPr lang="en-US" altLang="ja-JP" sz="2800" dirty="0">
                <a:sym typeface="Wingdings" panose="05000000000000000000" pitchFamily="2" charset="2"/>
              </a:rPr>
              <a:t>)</a:t>
            </a:r>
          </a:p>
          <a:p>
            <a:pPr lvl="2"/>
            <a:r>
              <a:rPr lang="en-US" altLang="ja-JP" sz="2800" dirty="0">
                <a:sym typeface="Wingdings" panose="05000000000000000000" pitchFamily="2" charset="2"/>
              </a:rPr>
              <a:t>In Interstellar space, </a:t>
            </a:r>
            <a:r>
              <a:rPr lang="en-US" altLang="ja-JP" sz="2800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36</a:t>
            </a:r>
            <a:r>
              <a:rPr lang="en-US" altLang="ja-JP" sz="2800" dirty="0">
                <a:solidFill>
                  <a:srgbClr val="FF0000"/>
                </a:solidFill>
                <a:sym typeface="Wingdings" panose="05000000000000000000" pitchFamily="2" charset="2"/>
              </a:rPr>
              <a:t>Ar</a:t>
            </a:r>
            <a:r>
              <a:rPr lang="en-US" altLang="ja-JP" sz="2800" dirty="0">
                <a:sym typeface="Wingdings" panose="05000000000000000000" pitchFamily="2" charset="2"/>
              </a:rPr>
              <a:t> is the main</a:t>
            </a:r>
            <a:endParaRPr lang="en-US" altLang="ja-JP" sz="28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 5">
                <a:extLst>
                  <a:ext uri="{FF2B5EF4-FFF2-40B4-BE49-F238E27FC236}">
                    <a16:creationId xmlns:a16="http://schemas.microsoft.com/office/drawing/2014/main" id="{62A5B9C2-2576-45C2-9A7D-FDEF6B892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8818223"/>
                  </p:ext>
                </p:extLst>
              </p:nvPr>
            </p:nvGraphicFramePr>
            <p:xfrm>
              <a:off x="626364" y="1745185"/>
              <a:ext cx="8263127" cy="16221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2508">
                      <a:extLst>
                        <a:ext uri="{9D8B030D-6E8A-4147-A177-3AD203B41FA5}">
                          <a16:colId xmlns:a16="http://schemas.microsoft.com/office/drawing/2014/main" val="1414279429"/>
                        </a:ext>
                      </a:extLst>
                    </a:gridCol>
                    <a:gridCol w="1192896">
                      <a:extLst>
                        <a:ext uri="{9D8B030D-6E8A-4147-A177-3AD203B41FA5}">
                          <a16:colId xmlns:a16="http://schemas.microsoft.com/office/drawing/2014/main" val="2445792316"/>
                        </a:ext>
                      </a:extLst>
                    </a:gridCol>
                    <a:gridCol w="1210970">
                      <a:extLst>
                        <a:ext uri="{9D8B030D-6E8A-4147-A177-3AD203B41FA5}">
                          <a16:colId xmlns:a16="http://schemas.microsoft.com/office/drawing/2014/main" val="1240169049"/>
                        </a:ext>
                      </a:extLst>
                    </a:gridCol>
                    <a:gridCol w="1235068">
                      <a:extLst>
                        <a:ext uri="{9D8B030D-6E8A-4147-A177-3AD203B41FA5}">
                          <a16:colId xmlns:a16="http://schemas.microsoft.com/office/drawing/2014/main" val="3001741404"/>
                        </a:ext>
                      </a:extLst>
                    </a:gridCol>
                    <a:gridCol w="1265193">
                      <a:extLst>
                        <a:ext uri="{9D8B030D-6E8A-4147-A177-3AD203B41FA5}">
                          <a16:colId xmlns:a16="http://schemas.microsoft.com/office/drawing/2014/main" val="3156006873"/>
                        </a:ext>
                      </a:extLst>
                    </a:gridCol>
                    <a:gridCol w="1286492">
                      <a:extLst>
                        <a:ext uri="{9D8B030D-6E8A-4147-A177-3AD203B41FA5}">
                          <a16:colId xmlns:a16="http://schemas.microsoft.com/office/drawing/2014/main" val="1204701949"/>
                        </a:ext>
                      </a:extLst>
                    </a:gridCol>
                  </a:tblGrid>
                  <a:tr h="3239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Photosphere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He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Ne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err="1"/>
                            <a:t>Ar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Kr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err="1"/>
                            <a:t>Xe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5373930"/>
                      </a:ext>
                    </a:extLst>
                  </a:tr>
                  <a:tr h="10786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/>
                            <a:t>Abundance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ja-JP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kumimoji="1" lang="en-US" altLang="ja-JP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ja-JP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kumimoji="1" lang="en-US" altLang="ja-JP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ja-JP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</m:oMath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800" dirty="0"/>
                            <a:t>10.93±0.01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dirty="0"/>
                            <a:t>7.84</a:t>
                          </a: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dirty="0"/>
                            <a:t>±0.06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dirty="0"/>
                            <a:t>6.18</a:t>
                          </a: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dirty="0"/>
                            <a:t>±0.08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dirty="0"/>
                            <a:t>3.28</a:t>
                          </a: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dirty="0"/>
                            <a:t>±0.08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dirty="0"/>
                            <a:t>2.27</a:t>
                          </a: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dirty="0"/>
                            <a:t>±0.02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67611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 5">
                <a:extLst>
                  <a:ext uri="{FF2B5EF4-FFF2-40B4-BE49-F238E27FC236}">
                    <a16:creationId xmlns:a16="http://schemas.microsoft.com/office/drawing/2014/main" id="{62A5B9C2-2576-45C2-9A7D-FDEF6B892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8818223"/>
                  </p:ext>
                </p:extLst>
              </p:nvPr>
            </p:nvGraphicFramePr>
            <p:xfrm>
              <a:off x="626364" y="1745185"/>
              <a:ext cx="8263127" cy="15967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2508">
                      <a:extLst>
                        <a:ext uri="{9D8B030D-6E8A-4147-A177-3AD203B41FA5}">
                          <a16:colId xmlns:a16="http://schemas.microsoft.com/office/drawing/2014/main" val="1414279429"/>
                        </a:ext>
                      </a:extLst>
                    </a:gridCol>
                    <a:gridCol w="1192896">
                      <a:extLst>
                        <a:ext uri="{9D8B030D-6E8A-4147-A177-3AD203B41FA5}">
                          <a16:colId xmlns:a16="http://schemas.microsoft.com/office/drawing/2014/main" val="2445792316"/>
                        </a:ext>
                      </a:extLst>
                    </a:gridCol>
                    <a:gridCol w="1210970">
                      <a:extLst>
                        <a:ext uri="{9D8B030D-6E8A-4147-A177-3AD203B41FA5}">
                          <a16:colId xmlns:a16="http://schemas.microsoft.com/office/drawing/2014/main" val="1240169049"/>
                        </a:ext>
                      </a:extLst>
                    </a:gridCol>
                    <a:gridCol w="1235068">
                      <a:extLst>
                        <a:ext uri="{9D8B030D-6E8A-4147-A177-3AD203B41FA5}">
                          <a16:colId xmlns:a16="http://schemas.microsoft.com/office/drawing/2014/main" val="3001741404"/>
                        </a:ext>
                      </a:extLst>
                    </a:gridCol>
                    <a:gridCol w="1265193">
                      <a:extLst>
                        <a:ext uri="{9D8B030D-6E8A-4147-A177-3AD203B41FA5}">
                          <a16:colId xmlns:a16="http://schemas.microsoft.com/office/drawing/2014/main" val="3156006873"/>
                        </a:ext>
                      </a:extLst>
                    </a:gridCol>
                    <a:gridCol w="1286492">
                      <a:extLst>
                        <a:ext uri="{9D8B030D-6E8A-4147-A177-3AD203B41FA5}">
                          <a16:colId xmlns:a16="http://schemas.microsoft.com/office/drawing/2014/main" val="120470194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Photosphere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He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Ne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err="1"/>
                            <a:t>Ar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/>
                            <a:t>Kr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err="1"/>
                            <a:t>Xe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5373930"/>
                      </a:ext>
                    </a:extLst>
                  </a:tr>
                  <a:tr h="1078606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94" t="-52809" r="-300294" b="-39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800" dirty="0"/>
                            <a:t>10.93±0.01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dirty="0"/>
                            <a:t>7.84</a:t>
                          </a: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dirty="0"/>
                            <a:t>±0.06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dirty="0"/>
                            <a:t>6.18</a:t>
                          </a: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dirty="0"/>
                            <a:t>±0.08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dirty="0"/>
                            <a:t>3.28</a:t>
                          </a: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dirty="0"/>
                            <a:t>±0.08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dirty="0"/>
                            <a:t>2.27</a:t>
                          </a: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800" dirty="0"/>
                            <a:t>±0.02</a:t>
                          </a:r>
                          <a:endParaRPr kumimoji="1" lang="ja-JP" alt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67611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FC7880-B2B6-4D8E-8A78-335B9C3D4EA5}"/>
              </a:ext>
            </a:extLst>
          </p:cNvPr>
          <p:cNvSpPr txBox="1"/>
          <p:nvPr/>
        </p:nvSpPr>
        <p:spPr>
          <a:xfrm>
            <a:off x="4971624" y="3309257"/>
            <a:ext cx="391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Indirect estimates, </a:t>
            </a:r>
            <a:r>
              <a:rPr kumimoji="1" lang="en-US" altLang="ja-JP" dirty="0" err="1"/>
              <a:t>Asplund</a:t>
            </a:r>
            <a:r>
              <a:rPr kumimoji="1" lang="en-US" altLang="ja-JP" dirty="0"/>
              <a:t> et al. (2006)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719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343" y="274638"/>
            <a:ext cx="8973314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4000" dirty="0">
                <a:solidFill>
                  <a:srgbClr val="C00000"/>
                </a:solidFill>
              </a:rPr>
              <a:t>Other noble gas ion?</a:t>
            </a:r>
            <a:br>
              <a:rPr lang="en-US" altLang="ja-JP" sz="4000" dirty="0">
                <a:solidFill>
                  <a:srgbClr val="C00000"/>
                </a:solidFill>
              </a:rPr>
            </a:br>
            <a:r>
              <a:rPr lang="en-US" altLang="ja-JP" sz="4000" baseline="30000" dirty="0">
                <a:solidFill>
                  <a:srgbClr val="0000FF"/>
                </a:solidFill>
              </a:rPr>
              <a:t>36</a:t>
            </a:r>
            <a:r>
              <a:rPr lang="en-US" altLang="ja-JP" sz="4000" dirty="0">
                <a:solidFill>
                  <a:srgbClr val="C00000"/>
                </a:solidFill>
              </a:rPr>
              <a:t>ArH</a:t>
            </a:r>
            <a:r>
              <a:rPr lang="en-US" altLang="ja-JP" sz="4000" baseline="30000" dirty="0">
                <a:solidFill>
                  <a:srgbClr val="C00000"/>
                </a:solidFill>
              </a:rPr>
              <a:t>+</a:t>
            </a:r>
            <a:r>
              <a:rPr lang="en-US" altLang="ja-JP" sz="4000" dirty="0">
                <a:solidFill>
                  <a:srgbClr val="C00000"/>
                </a:solidFill>
              </a:rPr>
              <a:t> in the THz region </a:t>
            </a:r>
            <a:r>
              <a:rPr lang="en-US" altLang="ja-JP" sz="3200" dirty="0">
                <a:solidFill>
                  <a:srgbClr val="C00000"/>
                </a:solidFill>
              </a:rPr>
              <a:t>(Barlow et al. </a:t>
            </a:r>
            <a:r>
              <a:rPr lang="en-US" altLang="ja-JP" sz="3200" dirty="0">
                <a:solidFill>
                  <a:srgbClr val="00B050"/>
                </a:solidFill>
              </a:rPr>
              <a:t>2013</a:t>
            </a:r>
            <a:r>
              <a:rPr lang="en-US" altLang="ja-JP" sz="3200" dirty="0">
                <a:solidFill>
                  <a:srgbClr val="C00000"/>
                </a:solidFill>
              </a:rPr>
              <a:t>) </a:t>
            </a:r>
            <a:endParaRPr kumimoji="1" lang="ja-JP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09712"/>
            <a:ext cx="8601457" cy="4662487"/>
          </a:xfrm>
        </p:spPr>
        <p:txBody>
          <a:bodyPr>
            <a:noAutofit/>
          </a:bodyPr>
          <a:lstStyle/>
          <a:p>
            <a:pPr marL="57150" indent="-457200"/>
            <a:r>
              <a:rPr lang="en-US" altLang="ja-JP" sz="3600" i="1" dirty="0">
                <a:highlight>
                  <a:srgbClr val="FFFF00"/>
                </a:highlight>
              </a:rPr>
              <a:t>J </a:t>
            </a:r>
            <a:r>
              <a:rPr lang="en-US" altLang="ja-JP" sz="3600" dirty="0">
                <a:highlight>
                  <a:srgbClr val="FFFF00"/>
                </a:highlight>
              </a:rPr>
              <a:t>= 1-0 at 0.6175 THz, </a:t>
            </a:r>
          </a:p>
          <a:p>
            <a:pPr marL="0" indent="0">
              <a:buNone/>
            </a:pPr>
            <a:r>
              <a:rPr lang="en-US" altLang="ja-JP" sz="3600" i="1" dirty="0"/>
              <a:t>	</a:t>
            </a:r>
            <a:r>
              <a:rPr lang="en-US" altLang="ja-JP" sz="3600" i="1" dirty="0">
                <a:highlight>
                  <a:srgbClr val="FFFF00"/>
                </a:highlight>
              </a:rPr>
              <a:t>J </a:t>
            </a:r>
            <a:r>
              <a:rPr lang="en-US" altLang="ja-JP" sz="3600" dirty="0">
                <a:highlight>
                  <a:srgbClr val="FFFF00"/>
                </a:highlight>
              </a:rPr>
              <a:t>= 2-1 at 1.234 THz</a:t>
            </a:r>
            <a:endParaRPr lang="en-US" altLang="ja-JP" sz="3600" dirty="0"/>
          </a:p>
          <a:p>
            <a:pPr marL="57150" indent="-457200"/>
            <a:r>
              <a:rPr lang="en-US" altLang="ja-JP" sz="3600" dirty="0"/>
              <a:t>Crab Nebula: SNR (1054 AD)</a:t>
            </a:r>
          </a:p>
          <a:p>
            <a:pPr marL="57150" indent="-457200"/>
            <a:r>
              <a:rPr lang="en-US" altLang="ja-JP" sz="3600" dirty="0"/>
              <a:t>Detected with Herschel + SPIRE (FTS)</a:t>
            </a:r>
          </a:p>
          <a:p>
            <a:pPr marL="0" lvl="1" indent="0">
              <a:buNone/>
            </a:pPr>
            <a:r>
              <a:rPr lang="en-US" altLang="ja-JP" sz="3200" dirty="0"/>
              <a:t>	Beam size: ~37, ~18 arcsec</a:t>
            </a:r>
          </a:p>
          <a:p>
            <a:pPr marL="0" lvl="1" indent="0">
              <a:buNone/>
            </a:pPr>
            <a:r>
              <a:rPr lang="en-US" altLang="ja-JP" sz="3200" dirty="0"/>
              <a:t>	Freq. resolution: 1.44 GHz</a:t>
            </a:r>
          </a:p>
          <a:p>
            <a:pPr marL="457200" lvl="1" indent="0">
              <a:buNone/>
            </a:pP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ja-JP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889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1786D210-E3B7-4F35-A829-20CD1AE0A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8" y="1981607"/>
            <a:ext cx="8601457" cy="491145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343" y="274638"/>
            <a:ext cx="8973314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4000" dirty="0">
                <a:solidFill>
                  <a:srgbClr val="C00000"/>
                </a:solidFill>
              </a:rPr>
              <a:t>Other noble gas ion?</a:t>
            </a:r>
            <a:br>
              <a:rPr lang="en-US" altLang="ja-JP" sz="4000" dirty="0">
                <a:solidFill>
                  <a:srgbClr val="C00000"/>
                </a:solidFill>
              </a:rPr>
            </a:br>
            <a:r>
              <a:rPr lang="en-US" altLang="ja-JP" sz="4000" baseline="30000" dirty="0">
                <a:solidFill>
                  <a:srgbClr val="C00000"/>
                </a:solidFill>
              </a:rPr>
              <a:t>36</a:t>
            </a:r>
            <a:r>
              <a:rPr lang="en-US" altLang="ja-JP" sz="4000" dirty="0">
                <a:solidFill>
                  <a:srgbClr val="C00000"/>
                </a:solidFill>
              </a:rPr>
              <a:t>ArH</a:t>
            </a:r>
            <a:r>
              <a:rPr lang="en-US" altLang="ja-JP" sz="4000" baseline="30000" dirty="0">
                <a:solidFill>
                  <a:srgbClr val="C00000"/>
                </a:solidFill>
              </a:rPr>
              <a:t>+</a:t>
            </a:r>
            <a:r>
              <a:rPr lang="en-US" altLang="ja-JP" sz="4000" dirty="0">
                <a:solidFill>
                  <a:srgbClr val="C00000"/>
                </a:solidFill>
              </a:rPr>
              <a:t> in the THz region </a:t>
            </a:r>
            <a:r>
              <a:rPr lang="en-US" altLang="ja-JP" sz="3200" dirty="0">
                <a:solidFill>
                  <a:srgbClr val="C00000"/>
                </a:solidFill>
              </a:rPr>
              <a:t>(Barlow et al. 2013) </a:t>
            </a:r>
            <a:endParaRPr kumimoji="1" lang="ja-JP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09712"/>
            <a:ext cx="8601457" cy="4662487"/>
          </a:xfrm>
        </p:spPr>
        <p:txBody>
          <a:bodyPr>
            <a:noAutofit/>
          </a:bodyPr>
          <a:lstStyle/>
          <a:p>
            <a:pPr marL="57150" indent="-457200"/>
            <a:r>
              <a:rPr lang="en-US" altLang="ja-JP" sz="3600" i="1" dirty="0">
                <a:highlight>
                  <a:srgbClr val="FFFF00"/>
                </a:highlight>
              </a:rPr>
              <a:t>J </a:t>
            </a:r>
            <a:r>
              <a:rPr lang="en-US" altLang="ja-JP" sz="3600" dirty="0">
                <a:highlight>
                  <a:srgbClr val="FFFF00"/>
                </a:highlight>
              </a:rPr>
              <a:t>= 1-0 at 0.6175 THz,  </a:t>
            </a:r>
            <a:r>
              <a:rPr lang="en-US" altLang="ja-JP" sz="3600" i="1" dirty="0">
                <a:highlight>
                  <a:srgbClr val="FFFF00"/>
                </a:highlight>
              </a:rPr>
              <a:t>J </a:t>
            </a:r>
            <a:r>
              <a:rPr lang="en-US" altLang="ja-JP" sz="3600" dirty="0">
                <a:highlight>
                  <a:srgbClr val="FFFF00"/>
                </a:highlight>
              </a:rPr>
              <a:t>= 2-1 at 1.234 THz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ja-JP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81131D3-758E-4716-B077-212A5D9F2136}"/>
              </a:ext>
            </a:extLst>
          </p:cNvPr>
          <p:cNvSpPr/>
          <p:nvPr/>
        </p:nvSpPr>
        <p:spPr>
          <a:xfrm>
            <a:off x="2584704" y="2377440"/>
            <a:ext cx="877824" cy="41452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1E9D606-9143-466A-9C78-07C6E0AD6466}"/>
              </a:ext>
            </a:extLst>
          </p:cNvPr>
          <p:cNvSpPr/>
          <p:nvPr/>
        </p:nvSpPr>
        <p:spPr>
          <a:xfrm>
            <a:off x="3797808" y="4980432"/>
            <a:ext cx="877824" cy="41452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06FF426-147F-4B19-8753-075276E23158}"/>
              </a:ext>
            </a:extLst>
          </p:cNvPr>
          <p:cNvSpPr txBox="1"/>
          <p:nvPr/>
        </p:nvSpPr>
        <p:spPr>
          <a:xfrm>
            <a:off x="3547268" y="2261538"/>
            <a:ext cx="1378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 </a:t>
            </a:r>
            <a:r>
              <a:rPr lang="en-US" altLang="ja-JP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 1-0</a:t>
            </a:r>
            <a:endParaRPr kumimoji="1"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6441BE-4D27-4F9E-B755-F87456791868}"/>
              </a:ext>
            </a:extLst>
          </p:cNvPr>
          <p:cNvSpPr txBox="1"/>
          <p:nvPr/>
        </p:nvSpPr>
        <p:spPr>
          <a:xfrm>
            <a:off x="4757928" y="4864530"/>
            <a:ext cx="1378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i="1" dirty="0">
                <a:solidFill>
                  <a:schemeClr val="accent6">
                    <a:lumMod val="75000"/>
                  </a:schemeClr>
                </a:solidFill>
              </a:rPr>
              <a:t>J </a:t>
            </a:r>
            <a:r>
              <a:rPr lang="en-US" altLang="ja-JP" sz="3600" dirty="0">
                <a:solidFill>
                  <a:schemeClr val="accent6">
                    <a:lumMod val="75000"/>
                  </a:schemeClr>
                </a:solidFill>
              </a:rPr>
              <a:t>= 2-1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1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080285-9EE4-4D40-ACDC-D6B5E5269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944" y="1187134"/>
            <a:ext cx="8516111" cy="1917573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/>
              <a:t>Ubiquitous in diffuse interstellar medium (</a:t>
            </a:r>
            <a:r>
              <a:rPr kumimoji="1" lang="en-US" altLang="ja-JP" dirty="0" err="1"/>
              <a:t>Schilke</a:t>
            </a:r>
            <a:r>
              <a:rPr kumimoji="1" lang="en-US" altLang="ja-JP" dirty="0"/>
              <a:t> et al. 2014)</a:t>
            </a:r>
          </a:p>
          <a:p>
            <a:pPr lvl="1"/>
            <a:r>
              <a:rPr kumimoji="1" lang="en-US" altLang="ja-JP" dirty="0"/>
              <a:t>A molecular tracer of almost </a:t>
            </a:r>
            <a:r>
              <a:rPr kumimoji="1" lang="en-US" altLang="ja-JP" dirty="0">
                <a:solidFill>
                  <a:srgbClr val="008000"/>
                </a:solidFill>
              </a:rPr>
              <a:t>purely atomic gas</a:t>
            </a:r>
            <a:r>
              <a:rPr kumimoji="1" lang="en-US" altLang="ja-JP" dirty="0"/>
              <a:t>!!</a:t>
            </a:r>
          </a:p>
          <a:p>
            <a:pPr marL="457200" lvl="1" indent="0">
              <a:buNone/>
            </a:pPr>
            <a:r>
              <a:rPr kumimoji="1" lang="en-US" altLang="ja-JP" dirty="0">
                <a:sym typeface="Wingdings" panose="05000000000000000000" pitchFamily="2" charset="2"/>
              </a:rPr>
              <a:t>	</a:t>
            </a:r>
            <a:r>
              <a:rPr kumimoji="1" lang="en-US" altLang="ja-JP" dirty="0" err="1">
                <a:solidFill>
                  <a:srgbClr val="0000FF"/>
                </a:solidFill>
                <a:sym typeface="Wingdings" panose="05000000000000000000" pitchFamily="2" charset="2"/>
              </a:rPr>
              <a:t>ArH</a:t>
            </a:r>
            <a:r>
              <a:rPr kumimoji="1" lang="en-US" altLang="ja-JP" baseline="30000" dirty="0">
                <a:solidFill>
                  <a:srgbClr val="0000FF"/>
                </a:solidFill>
                <a:sym typeface="Wingdings" panose="05000000000000000000" pitchFamily="2" charset="2"/>
              </a:rPr>
              <a:t>+</a:t>
            </a:r>
            <a:r>
              <a:rPr kumimoji="1" lang="en-US" altLang="ja-JP" dirty="0">
                <a:sym typeface="Wingdings" panose="05000000000000000000" pitchFamily="2" charset="2"/>
              </a:rPr>
              <a:t> + H</a:t>
            </a:r>
            <a:r>
              <a:rPr kumimoji="1" lang="en-US" altLang="ja-JP" baseline="-25000" dirty="0">
                <a:sym typeface="Wingdings" panose="05000000000000000000" pitchFamily="2" charset="2"/>
              </a:rPr>
              <a:t>2</a:t>
            </a:r>
            <a:r>
              <a:rPr kumimoji="1" lang="en-US" altLang="ja-JP" dirty="0">
                <a:sym typeface="Wingdings" panose="05000000000000000000" pitchFamily="2" charset="2"/>
              </a:rPr>
              <a:t>  </a:t>
            </a:r>
            <a:r>
              <a:rPr kumimoji="1" lang="en-US" altLang="ja-JP" dirty="0" err="1">
                <a:sym typeface="Wingdings" panose="05000000000000000000" pitchFamily="2" charset="2"/>
              </a:rPr>
              <a:t>Ar</a:t>
            </a:r>
            <a:r>
              <a:rPr kumimoji="1" lang="en-US" altLang="ja-JP" dirty="0">
                <a:sym typeface="Wingdings" panose="05000000000000000000" pitchFamily="2" charset="2"/>
              </a:rPr>
              <a:t> + H</a:t>
            </a:r>
            <a:r>
              <a:rPr kumimoji="1" lang="en-US" altLang="ja-JP" baseline="-25000" dirty="0">
                <a:sym typeface="Wingdings" panose="05000000000000000000" pitchFamily="2" charset="2"/>
              </a:rPr>
              <a:t>3</a:t>
            </a:r>
            <a:r>
              <a:rPr kumimoji="1" lang="en-US" altLang="ja-JP" baseline="30000" dirty="0">
                <a:sym typeface="Wingdings" panose="05000000000000000000" pitchFamily="2" charset="2"/>
              </a:rPr>
              <a:t>+</a:t>
            </a:r>
            <a:r>
              <a:rPr kumimoji="1" lang="en-US" altLang="ja-JP" dirty="0">
                <a:sym typeface="Wingdings" panose="05000000000000000000" pitchFamily="2" charset="2"/>
              </a:rPr>
              <a:t>	is exothermic (rapid)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C1A18B-BFF1-42A5-8B71-9433E6AD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A3B0FC8D-DDD7-4430-9687-FFD4E2F9BF2E}"/>
              </a:ext>
            </a:extLst>
          </p:cNvPr>
          <p:cNvSpPr txBox="1">
            <a:spLocks/>
          </p:cNvSpPr>
          <p:nvPr/>
        </p:nvSpPr>
        <p:spPr>
          <a:xfrm>
            <a:off x="85343" y="105093"/>
            <a:ext cx="8973314" cy="1040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>
                <a:solidFill>
                  <a:srgbClr val="C00000"/>
                </a:solidFill>
              </a:rPr>
              <a:t>Other noble gas ion?</a:t>
            </a:r>
            <a:br>
              <a:rPr lang="en-US" altLang="ja-JP" sz="4000" dirty="0">
                <a:solidFill>
                  <a:srgbClr val="C00000"/>
                </a:solidFill>
              </a:rPr>
            </a:br>
            <a:r>
              <a:rPr lang="en-US" altLang="ja-JP" sz="4000" baseline="30000" dirty="0">
                <a:solidFill>
                  <a:srgbClr val="C00000"/>
                </a:solidFill>
              </a:rPr>
              <a:t>36</a:t>
            </a:r>
            <a:r>
              <a:rPr lang="en-US" altLang="ja-JP" sz="4000" dirty="0">
                <a:solidFill>
                  <a:srgbClr val="C00000"/>
                </a:solidFill>
              </a:rPr>
              <a:t>ArH</a:t>
            </a:r>
            <a:r>
              <a:rPr lang="en-US" altLang="ja-JP" sz="4000" baseline="30000" dirty="0">
                <a:solidFill>
                  <a:srgbClr val="C00000"/>
                </a:solidFill>
              </a:rPr>
              <a:t>+</a:t>
            </a:r>
            <a:r>
              <a:rPr lang="en-US" altLang="ja-JP" sz="4000" dirty="0">
                <a:solidFill>
                  <a:srgbClr val="C00000"/>
                </a:solidFill>
              </a:rPr>
              <a:t> in the THz region</a:t>
            </a:r>
            <a:r>
              <a:rPr lang="en-US" altLang="ja-JP" sz="3200" dirty="0">
                <a:solidFill>
                  <a:srgbClr val="C00000"/>
                </a:solidFill>
              </a:rPr>
              <a:t> </a:t>
            </a:r>
            <a:endParaRPr lang="ja-JP" altLang="en-US" sz="4000" dirty="0">
              <a:solidFill>
                <a:srgbClr val="C0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4FDA7B5-833F-490E-A6F5-E3B5767DC5F7}"/>
              </a:ext>
            </a:extLst>
          </p:cNvPr>
          <p:cNvSpPr txBox="1"/>
          <p:nvPr/>
        </p:nvSpPr>
        <p:spPr>
          <a:xfrm>
            <a:off x="85343" y="3685558"/>
            <a:ext cx="9058657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ja-JP" sz="3600" dirty="0">
                <a:solidFill>
                  <a:prstClr val="black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Protonated noble gas  Unique probes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rgbClr val="008000"/>
                </a:solidFill>
                <a:sym typeface="Wingdings" panose="05000000000000000000" pitchFamily="2" charset="2"/>
              </a:rPr>
              <a:t>First chemical bond </a:t>
            </a:r>
            <a:r>
              <a:rPr lang="en-US" altLang="ja-JP" sz="3600" dirty="0">
                <a:solidFill>
                  <a:prstClr val="black"/>
                </a:solidFill>
                <a:sym typeface="Wingdings" panose="05000000000000000000" pitchFamily="2" charset="2"/>
              </a:rPr>
              <a:t>in the early universe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prstClr val="black"/>
                </a:solidFill>
                <a:sym typeface="Wingdings" panose="05000000000000000000" pitchFamily="2" charset="2"/>
              </a:rPr>
              <a:t>Abundance and behavior of </a:t>
            </a:r>
            <a:r>
              <a:rPr lang="en-US" altLang="ja-JP" sz="3600" dirty="0">
                <a:solidFill>
                  <a:srgbClr val="008000"/>
                </a:solidFill>
                <a:sym typeface="Wingdings" panose="05000000000000000000" pitchFamily="2" charset="2"/>
              </a:rPr>
              <a:t>noble gases </a:t>
            </a:r>
            <a:r>
              <a:rPr lang="en-US" altLang="ja-JP" sz="3600" dirty="0">
                <a:solidFill>
                  <a:prstClr val="black"/>
                </a:solidFill>
                <a:sym typeface="Wingdings" panose="05000000000000000000" pitchFamily="2" charset="2"/>
              </a:rPr>
              <a:t>in low excitation</a:t>
            </a:r>
          </a:p>
        </p:txBody>
      </p:sp>
    </p:spTree>
    <p:extLst>
      <p:ext uri="{BB962C8B-B14F-4D97-AF65-F5344CB8AC3E}">
        <p14:creationId xmlns:p14="http://schemas.microsoft.com/office/powerpoint/2010/main" val="35185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202" y="274638"/>
            <a:ext cx="8991596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4000" dirty="0">
                <a:solidFill>
                  <a:srgbClr val="C00000"/>
                </a:solidFill>
              </a:rPr>
              <a:t>Ro-vibrational transitions in the THz region </a:t>
            </a:r>
            <a:endParaRPr kumimoji="1" lang="ja-JP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85055" y="1349822"/>
            <a:ext cx="8882743" cy="5029200"/>
          </a:xfrm>
        </p:spPr>
        <p:txBody>
          <a:bodyPr>
            <a:noAutofit/>
          </a:bodyPr>
          <a:lstStyle/>
          <a:p>
            <a:r>
              <a:rPr lang="da-DK" altLang="ja-JP" dirty="0"/>
              <a:t>Ro-vibrational transitions: Generally at IR region</a:t>
            </a:r>
          </a:p>
          <a:p>
            <a:pPr lvl="1"/>
            <a:r>
              <a:rPr lang="da-DK" altLang="ja-JP" dirty="0">
                <a:solidFill>
                  <a:srgbClr val="FF0000"/>
                </a:solidFill>
              </a:rPr>
              <a:t>Slow vibration </a:t>
            </a:r>
            <a:r>
              <a:rPr lang="da-DK" altLang="ja-JP" dirty="0"/>
              <a:t>(large amplitude motion) </a:t>
            </a:r>
            <a:r>
              <a:rPr lang="da-DK" altLang="ja-JP" dirty="0">
                <a:solidFill>
                  <a:srgbClr val="FF0000"/>
                </a:solidFill>
              </a:rPr>
              <a:t>comes to THz!</a:t>
            </a:r>
            <a:endParaRPr lang="da-DK" altLang="ja-JP" dirty="0"/>
          </a:p>
          <a:p>
            <a:pPr marL="0" indent="0">
              <a:buNone/>
            </a:pPr>
            <a:endParaRPr lang="da-DK" altLang="ja-JP" dirty="0"/>
          </a:p>
          <a:p>
            <a:pPr marL="0" indent="0">
              <a:buNone/>
            </a:pPr>
            <a:endParaRPr lang="da-DK" altLang="ja-JP" dirty="0"/>
          </a:p>
          <a:p>
            <a:endParaRPr lang="da-DK" altLang="ja-JP" dirty="0"/>
          </a:p>
          <a:p>
            <a:endParaRPr lang="da-DK" altLang="ja-JP" dirty="0"/>
          </a:p>
          <a:p>
            <a:endParaRPr lang="da-DK" altLang="ja-JP" dirty="0"/>
          </a:p>
          <a:p>
            <a:pPr lvl="1">
              <a:buNone/>
            </a:pPr>
            <a:endParaRPr lang="da-DK" altLang="ja-JP" dirty="0">
              <a:solidFill>
                <a:srgbClr val="0000FF"/>
              </a:solidFill>
            </a:endParaRPr>
          </a:p>
          <a:p>
            <a:pPr lvl="1">
              <a:buNone/>
            </a:pPr>
            <a:endParaRPr lang="da-DK" altLang="ja-JP" dirty="0">
              <a:solidFill>
                <a:srgbClr val="0000FF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C3C3113A-614A-490C-A470-0D30A1C81F2D}"/>
              </a:ext>
            </a:extLst>
          </p:cNvPr>
          <p:cNvGrpSpPr/>
          <p:nvPr/>
        </p:nvGrpSpPr>
        <p:grpSpPr>
          <a:xfrm>
            <a:off x="1193250" y="2482917"/>
            <a:ext cx="4146847" cy="4212358"/>
            <a:chOff x="47202" y="2275653"/>
            <a:chExt cx="4146847" cy="4212358"/>
          </a:xfrm>
        </p:grpSpPr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8BDD57E9-C836-453D-940A-DB9781054B72}"/>
                </a:ext>
              </a:extLst>
            </p:cNvPr>
            <p:cNvCxnSpPr/>
            <p:nvPr/>
          </p:nvCxnSpPr>
          <p:spPr>
            <a:xfrm>
              <a:off x="975360" y="2718816"/>
              <a:ext cx="3218688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EE829A4A-2049-405B-873A-B7A5011B4400}"/>
                </a:ext>
              </a:extLst>
            </p:cNvPr>
            <p:cNvCxnSpPr/>
            <p:nvPr/>
          </p:nvCxnSpPr>
          <p:spPr>
            <a:xfrm>
              <a:off x="969264" y="3151632"/>
              <a:ext cx="3218688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C7B53BB-0335-42B3-A8CA-8DA039FFB834}"/>
                </a:ext>
              </a:extLst>
            </p:cNvPr>
            <p:cNvCxnSpPr/>
            <p:nvPr/>
          </p:nvCxnSpPr>
          <p:spPr>
            <a:xfrm>
              <a:off x="975360" y="3425952"/>
              <a:ext cx="3218688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C4F9226-08AF-4F12-A111-1BEAEE489160}"/>
                </a:ext>
              </a:extLst>
            </p:cNvPr>
            <p:cNvCxnSpPr/>
            <p:nvPr/>
          </p:nvCxnSpPr>
          <p:spPr>
            <a:xfrm>
              <a:off x="969264" y="3578352"/>
              <a:ext cx="3218688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E2786F53-F942-4E0B-A482-26995D8059B2}"/>
                </a:ext>
              </a:extLst>
            </p:cNvPr>
            <p:cNvCxnSpPr/>
            <p:nvPr/>
          </p:nvCxnSpPr>
          <p:spPr>
            <a:xfrm>
              <a:off x="969264" y="4773168"/>
              <a:ext cx="3218688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BCE1872B-098F-4DED-8A88-E40E3F651095}"/>
                </a:ext>
              </a:extLst>
            </p:cNvPr>
            <p:cNvCxnSpPr/>
            <p:nvPr/>
          </p:nvCxnSpPr>
          <p:spPr>
            <a:xfrm>
              <a:off x="963168" y="5205984"/>
              <a:ext cx="3218688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49782F33-EB72-4FAF-B8EC-B80F283A2586}"/>
                </a:ext>
              </a:extLst>
            </p:cNvPr>
            <p:cNvCxnSpPr/>
            <p:nvPr/>
          </p:nvCxnSpPr>
          <p:spPr>
            <a:xfrm>
              <a:off x="969264" y="5480304"/>
              <a:ext cx="3218688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1522E191-D2F9-4ADF-9FB7-7346DA58FB3D}"/>
                </a:ext>
              </a:extLst>
            </p:cNvPr>
            <p:cNvCxnSpPr/>
            <p:nvPr/>
          </p:nvCxnSpPr>
          <p:spPr>
            <a:xfrm>
              <a:off x="963168" y="5632704"/>
              <a:ext cx="3218688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D08966C-D59E-4AFF-8439-B6A8C7E64BA2}"/>
                </a:ext>
              </a:extLst>
            </p:cNvPr>
            <p:cNvSpPr txBox="1"/>
            <p:nvPr/>
          </p:nvSpPr>
          <p:spPr>
            <a:xfrm>
              <a:off x="484520" y="2472511"/>
              <a:ext cx="494046" cy="13696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>
                  <a:solidFill>
                    <a:schemeClr val="accent2">
                      <a:lumMod val="75000"/>
                    </a:schemeClr>
                  </a:solidFill>
                </a:rPr>
                <a:t>J</a:t>
              </a:r>
              <a:r>
                <a:rPr kumimoji="1" lang="en-US" altLang="ja-JP" b="1" dirty="0">
                  <a:solidFill>
                    <a:schemeClr val="accent2">
                      <a:lumMod val="75000"/>
                    </a:schemeClr>
                  </a:solidFill>
                </a:rPr>
                <a:t>=3</a:t>
              </a:r>
            </a:p>
            <a:p>
              <a:endParaRPr kumimoji="1" lang="en-US" altLang="ja-JP" sz="11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en-US" altLang="ja-JP" b="1" i="1" dirty="0">
                  <a:solidFill>
                    <a:schemeClr val="accent2">
                      <a:lumMod val="75000"/>
                    </a:schemeClr>
                  </a:solidFill>
                </a:rPr>
                <a:t>J</a:t>
              </a:r>
              <a:r>
                <a:rPr lang="en-US" altLang="ja-JP" b="1" dirty="0">
                  <a:solidFill>
                    <a:schemeClr val="accent2">
                      <a:lumMod val="75000"/>
                    </a:schemeClr>
                  </a:solidFill>
                </a:rPr>
                <a:t>=2</a:t>
              </a:r>
            </a:p>
            <a:p>
              <a:r>
                <a:rPr kumimoji="1" lang="en-US" altLang="ja-JP" b="1" i="1" dirty="0">
                  <a:solidFill>
                    <a:schemeClr val="accent2">
                      <a:lumMod val="75000"/>
                    </a:schemeClr>
                  </a:solidFill>
                </a:rPr>
                <a:t>J</a:t>
              </a:r>
              <a:r>
                <a:rPr kumimoji="1" lang="en-US" altLang="ja-JP" b="1" dirty="0">
                  <a:solidFill>
                    <a:schemeClr val="accent2">
                      <a:lumMod val="75000"/>
                    </a:schemeClr>
                  </a:solidFill>
                </a:rPr>
                <a:t>=1</a:t>
              </a:r>
            </a:p>
            <a:p>
              <a:r>
                <a:rPr lang="en-US" altLang="ja-JP" b="1" i="1" dirty="0">
                  <a:solidFill>
                    <a:schemeClr val="accent2">
                      <a:lumMod val="75000"/>
                    </a:schemeClr>
                  </a:solidFill>
                </a:rPr>
                <a:t>J</a:t>
              </a:r>
              <a:r>
                <a:rPr lang="en-US" altLang="ja-JP" b="1" dirty="0">
                  <a:solidFill>
                    <a:schemeClr val="accent2">
                      <a:lumMod val="75000"/>
                    </a:schemeClr>
                  </a:solidFill>
                </a:rPr>
                <a:t>=0</a:t>
              </a:r>
              <a:endParaRPr kumimoji="1" lang="ja-JP" alt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E2620080-40A3-4FAC-8F75-673FADABACF2}"/>
                </a:ext>
              </a:extLst>
            </p:cNvPr>
            <p:cNvSpPr txBox="1"/>
            <p:nvPr/>
          </p:nvSpPr>
          <p:spPr>
            <a:xfrm>
              <a:off x="466232" y="4514671"/>
              <a:ext cx="494046" cy="13696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>
                  <a:solidFill>
                    <a:schemeClr val="accent1"/>
                  </a:solidFill>
                </a:rPr>
                <a:t>J</a:t>
              </a:r>
              <a:r>
                <a:rPr kumimoji="1" lang="en-US" altLang="ja-JP" b="1" dirty="0">
                  <a:solidFill>
                    <a:schemeClr val="accent1"/>
                  </a:solidFill>
                </a:rPr>
                <a:t>=3</a:t>
              </a:r>
            </a:p>
            <a:p>
              <a:endParaRPr kumimoji="1" lang="en-US" altLang="ja-JP" sz="1100" b="1" dirty="0">
                <a:solidFill>
                  <a:schemeClr val="accent1"/>
                </a:solidFill>
              </a:endParaRPr>
            </a:p>
            <a:p>
              <a:r>
                <a:rPr lang="en-US" altLang="ja-JP" b="1" i="1" dirty="0">
                  <a:solidFill>
                    <a:schemeClr val="accent1"/>
                  </a:solidFill>
                </a:rPr>
                <a:t>J</a:t>
              </a:r>
              <a:r>
                <a:rPr lang="en-US" altLang="ja-JP" b="1" dirty="0">
                  <a:solidFill>
                    <a:schemeClr val="accent1"/>
                  </a:solidFill>
                </a:rPr>
                <a:t>=2</a:t>
              </a:r>
            </a:p>
            <a:p>
              <a:r>
                <a:rPr kumimoji="1" lang="en-US" altLang="ja-JP" b="1" i="1" dirty="0">
                  <a:solidFill>
                    <a:schemeClr val="accent1"/>
                  </a:solidFill>
                </a:rPr>
                <a:t>J</a:t>
              </a:r>
              <a:r>
                <a:rPr kumimoji="1" lang="en-US" altLang="ja-JP" b="1" dirty="0">
                  <a:solidFill>
                    <a:schemeClr val="accent1"/>
                  </a:solidFill>
                </a:rPr>
                <a:t>=1</a:t>
              </a:r>
            </a:p>
            <a:p>
              <a:r>
                <a:rPr lang="en-US" altLang="ja-JP" b="1" i="1" dirty="0">
                  <a:solidFill>
                    <a:schemeClr val="accent1"/>
                  </a:solidFill>
                </a:rPr>
                <a:t>J</a:t>
              </a:r>
              <a:r>
                <a:rPr lang="en-US" altLang="ja-JP" b="1" dirty="0">
                  <a:solidFill>
                    <a:schemeClr val="accent1"/>
                  </a:solidFill>
                </a:rPr>
                <a:t>=0</a:t>
              </a:r>
              <a:endParaRPr kumimoji="1" lang="ja-JP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6" name="矢印: 上 15">
              <a:extLst>
                <a:ext uri="{FF2B5EF4-FFF2-40B4-BE49-F238E27FC236}">
                  <a16:creationId xmlns:a16="http://schemas.microsoft.com/office/drawing/2014/main" id="{1DC366CC-D03D-4959-A054-9EAF71450C3E}"/>
                </a:ext>
              </a:extLst>
            </p:cNvPr>
            <p:cNvSpPr/>
            <p:nvPr/>
          </p:nvSpPr>
          <p:spPr>
            <a:xfrm>
              <a:off x="1069131" y="3578352"/>
              <a:ext cx="190612" cy="1901193"/>
            </a:xfrm>
            <a:prstGeom prst="upArrow">
              <a:avLst>
                <a:gd name="adj1" fmla="val 37500"/>
                <a:gd name="adj2" fmla="val 184723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矢印: 上 16">
              <a:extLst>
                <a:ext uri="{FF2B5EF4-FFF2-40B4-BE49-F238E27FC236}">
                  <a16:creationId xmlns:a16="http://schemas.microsoft.com/office/drawing/2014/main" id="{03B5E8E8-0312-46F7-BEF8-440E28E9865E}"/>
                </a:ext>
              </a:extLst>
            </p:cNvPr>
            <p:cNvSpPr/>
            <p:nvPr/>
          </p:nvSpPr>
          <p:spPr>
            <a:xfrm>
              <a:off x="1270299" y="3425952"/>
              <a:ext cx="180819" cy="1780032"/>
            </a:xfrm>
            <a:prstGeom prst="upArrow">
              <a:avLst>
                <a:gd name="adj1" fmla="val 37500"/>
                <a:gd name="adj2" fmla="val 184723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矢印: 上 17">
              <a:extLst>
                <a:ext uri="{FF2B5EF4-FFF2-40B4-BE49-F238E27FC236}">
                  <a16:creationId xmlns:a16="http://schemas.microsoft.com/office/drawing/2014/main" id="{56F6AE98-00E7-4AB1-AF71-31AA34B3521D}"/>
                </a:ext>
              </a:extLst>
            </p:cNvPr>
            <p:cNvSpPr/>
            <p:nvPr/>
          </p:nvSpPr>
          <p:spPr>
            <a:xfrm>
              <a:off x="1459275" y="3145536"/>
              <a:ext cx="174723" cy="1626873"/>
            </a:xfrm>
            <a:prstGeom prst="upArrow">
              <a:avLst>
                <a:gd name="adj1" fmla="val 37500"/>
                <a:gd name="adj2" fmla="val 184723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矢印: 上 22">
              <a:extLst>
                <a:ext uri="{FF2B5EF4-FFF2-40B4-BE49-F238E27FC236}">
                  <a16:creationId xmlns:a16="http://schemas.microsoft.com/office/drawing/2014/main" id="{B9C47124-379A-40E6-B018-0436D2AB7CB6}"/>
                </a:ext>
              </a:extLst>
            </p:cNvPr>
            <p:cNvSpPr/>
            <p:nvPr/>
          </p:nvSpPr>
          <p:spPr>
            <a:xfrm>
              <a:off x="2050587" y="3578352"/>
              <a:ext cx="174723" cy="2041401"/>
            </a:xfrm>
            <a:prstGeom prst="upArrow">
              <a:avLst>
                <a:gd name="adj1" fmla="val 37500"/>
                <a:gd name="adj2" fmla="val 184723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矢印: 上 23">
              <a:extLst>
                <a:ext uri="{FF2B5EF4-FFF2-40B4-BE49-F238E27FC236}">
                  <a16:creationId xmlns:a16="http://schemas.microsoft.com/office/drawing/2014/main" id="{E86B57BB-2848-4AF7-8FA4-B482B71395CA}"/>
                </a:ext>
              </a:extLst>
            </p:cNvPr>
            <p:cNvSpPr/>
            <p:nvPr/>
          </p:nvSpPr>
          <p:spPr>
            <a:xfrm>
              <a:off x="2239563" y="3438904"/>
              <a:ext cx="188976" cy="2029208"/>
            </a:xfrm>
            <a:prstGeom prst="upArrow">
              <a:avLst>
                <a:gd name="adj1" fmla="val 37500"/>
                <a:gd name="adj2" fmla="val 184723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矢印: 上 24">
              <a:extLst>
                <a:ext uri="{FF2B5EF4-FFF2-40B4-BE49-F238E27FC236}">
                  <a16:creationId xmlns:a16="http://schemas.microsoft.com/office/drawing/2014/main" id="{4DE888AE-32E5-4B23-99EE-B4A2CBC0C4D9}"/>
                </a:ext>
              </a:extLst>
            </p:cNvPr>
            <p:cNvSpPr/>
            <p:nvPr/>
          </p:nvSpPr>
          <p:spPr>
            <a:xfrm>
              <a:off x="2440731" y="3151632"/>
              <a:ext cx="174723" cy="2041401"/>
            </a:xfrm>
            <a:prstGeom prst="upArrow">
              <a:avLst>
                <a:gd name="adj1" fmla="val 37500"/>
                <a:gd name="adj2" fmla="val 184723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矢印: 上 25">
              <a:extLst>
                <a:ext uri="{FF2B5EF4-FFF2-40B4-BE49-F238E27FC236}">
                  <a16:creationId xmlns:a16="http://schemas.microsoft.com/office/drawing/2014/main" id="{919510B5-75D1-46BD-84BA-912762A0E4C5}"/>
                </a:ext>
              </a:extLst>
            </p:cNvPr>
            <p:cNvSpPr/>
            <p:nvPr/>
          </p:nvSpPr>
          <p:spPr>
            <a:xfrm>
              <a:off x="3056427" y="3432808"/>
              <a:ext cx="174723" cy="2180849"/>
            </a:xfrm>
            <a:prstGeom prst="upArrow">
              <a:avLst>
                <a:gd name="adj1" fmla="val 37500"/>
                <a:gd name="adj2" fmla="val 184723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矢印: 上 26">
              <a:extLst>
                <a:ext uri="{FF2B5EF4-FFF2-40B4-BE49-F238E27FC236}">
                  <a16:creationId xmlns:a16="http://schemas.microsoft.com/office/drawing/2014/main" id="{6EBF2524-A4FB-44AB-94BA-39445C3A8D28}"/>
                </a:ext>
              </a:extLst>
            </p:cNvPr>
            <p:cNvSpPr/>
            <p:nvPr/>
          </p:nvSpPr>
          <p:spPr>
            <a:xfrm>
              <a:off x="3245403" y="3170680"/>
              <a:ext cx="174723" cy="2291336"/>
            </a:xfrm>
            <a:prstGeom prst="upArrow">
              <a:avLst>
                <a:gd name="adj1" fmla="val 37500"/>
                <a:gd name="adj2" fmla="val 184723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矢印: 上 27">
              <a:extLst>
                <a:ext uri="{FF2B5EF4-FFF2-40B4-BE49-F238E27FC236}">
                  <a16:creationId xmlns:a16="http://schemas.microsoft.com/office/drawing/2014/main" id="{B2C9CB61-0CEB-4FE6-ABC8-797B681346E6}"/>
                </a:ext>
              </a:extLst>
            </p:cNvPr>
            <p:cNvSpPr/>
            <p:nvPr/>
          </p:nvSpPr>
          <p:spPr>
            <a:xfrm>
              <a:off x="3446571" y="2731010"/>
              <a:ext cx="174723" cy="2455928"/>
            </a:xfrm>
            <a:prstGeom prst="upArrow">
              <a:avLst>
                <a:gd name="adj1" fmla="val 37500"/>
                <a:gd name="adj2" fmla="val 184723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CF9B016E-C2CF-4A2D-AB78-DEFD50DCD85B}"/>
                </a:ext>
              </a:extLst>
            </p:cNvPr>
            <p:cNvSpPr txBox="1"/>
            <p:nvPr/>
          </p:nvSpPr>
          <p:spPr>
            <a:xfrm>
              <a:off x="792418" y="5802149"/>
              <a:ext cx="3272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P branch     Q branch      R branch</a:t>
              </a:r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36834C88-9413-4567-B1F0-624B39513AD4}"/>
                    </a:ext>
                  </a:extLst>
                </p:cNvPr>
                <p:cNvSpPr txBox="1"/>
                <p:nvPr/>
              </p:nvSpPr>
              <p:spPr>
                <a:xfrm>
                  <a:off x="792419" y="6087901"/>
                  <a:ext cx="340163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kumimoji="1" lang="en-US" altLang="ja-JP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  <m:r>
                          <a:rPr kumimoji="1" lang="en-US" altLang="ja-JP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kumimoji="1" lang="en-US" altLang="ja-JP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1" lang="en-US" altLang="ja-JP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kumimoji="1" lang="en-US" altLang="ja-JP" sz="20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kumimoji="1" lang="en-US" altLang="ja-JP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  <m:r>
                          <a:rPr kumimoji="1" lang="en-US" altLang="ja-JP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kumimoji="1" lang="en-US" altLang="ja-JP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kumimoji="1" lang="en-US" altLang="ja-JP" sz="20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kumimoji="1" lang="en-US" altLang="ja-JP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  <m:r>
                          <a:rPr kumimoji="1" lang="en-US" altLang="ja-JP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=+</m:t>
                        </m:r>
                        <m:r>
                          <a:rPr kumimoji="1" lang="en-US" altLang="ja-JP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kumimoji="1" lang="ja-JP" alt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36834C88-9413-4567-B1F0-624B39513A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19" y="6087901"/>
                  <a:ext cx="3401630" cy="400110"/>
                </a:xfrm>
                <a:prstGeom prst="rect">
                  <a:avLst/>
                </a:prstGeom>
                <a:blipFill>
                  <a:blip r:embed="rId2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A7E996CC-2D69-4586-B4C9-2B45806EF9BC}"/>
                    </a:ext>
                  </a:extLst>
                </p:cNvPr>
                <p:cNvSpPr txBox="1"/>
                <p:nvPr/>
              </p:nvSpPr>
              <p:spPr>
                <a:xfrm>
                  <a:off x="53298" y="2275653"/>
                  <a:ext cx="8258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kumimoji="1" lang="ja-JP" alt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A7E996CC-2D69-4586-B4C9-2B45806EF9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98" y="2275653"/>
                  <a:ext cx="82586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675A202E-8279-46E1-A952-025462544330}"/>
                    </a:ext>
                  </a:extLst>
                </p:cNvPr>
                <p:cNvSpPr txBox="1"/>
                <p:nvPr/>
              </p:nvSpPr>
              <p:spPr>
                <a:xfrm>
                  <a:off x="47202" y="4281237"/>
                  <a:ext cx="8258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kumimoji="1" lang="ja-JP" alt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675A202E-8279-46E1-A952-0254625443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02" y="4281237"/>
                  <a:ext cx="82586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978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202" y="55182"/>
            <a:ext cx="8991596" cy="117230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4000" dirty="0">
                <a:solidFill>
                  <a:srgbClr val="C00000"/>
                </a:solidFill>
              </a:rPr>
              <a:t>Ro-vibrational transitions in the </a:t>
            </a:r>
            <a:br>
              <a:rPr lang="en-US" altLang="ja-JP" sz="4000" dirty="0">
                <a:solidFill>
                  <a:srgbClr val="C00000"/>
                </a:solidFill>
              </a:rPr>
            </a:br>
            <a:r>
              <a:rPr lang="en-US" altLang="ja-JP" sz="4000" dirty="0">
                <a:solidFill>
                  <a:srgbClr val="C00000"/>
                </a:solidFill>
              </a:rPr>
              <a:t>THz region: C</a:t>
            </a:r>
            <a:r>
              <a:rPr lang="en-US" altLang="ja-JP" sz="4000" baseline="-25000" dirty="0">
                <a:solidFill>
                  <a:srgbClr val="C00000"/>
                </a:solidFill>
              </a:rPr>
              <a:t>3</a:t>
            </a:r>
            <a:r>
              <a:rPr lang="en-US" altLang="ja-JP" sz="4000" dirty="0">
                <a:solidFill>
                  <a:srgbClr val="C00000"/>
                </a:solidFill>
              </a:rPr>
              <a:t> </a:t>
            </a:r>
            <a:endParaRPr kumimoji="1" lang="ja-JP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85055" y="1178720"/>
            <a:ext cx="8882743" cy="490769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da-DK" altLang="ja-JP" dirty="0">
                <a:solidFill>
                  <a:prstClr val="black"/>
                </a:solidFill>
              </a:rPr>
              <a:t>Example: </a:t>
            </a:r>
            <a:r>
              <a:rPr lang="da-DK" altLang="ja-JP" b="1" dirty="0">
                <a:solidFill>
                  <a:srgbClr val="008000"/>
                </a:solidFill>
              </a:rPr>
              <a:t>C</a:t>
            </a:r>
            <a:r>
              <a:rPr lang="da-DK" altLang="ja-JP" b="1" baseline="-25000" dirty="0">
                <a:solidFill>
                  <a:srgbClr val="008000"/>
                </a:solidFill>
              </a:rPr>
              <a:t>3</a:t>
            </a:r>
            <a:r>
              <a:rPr lang="da-DK" altLang="ja-JP" b="1" dirty="0">
                <a:solidFill>
                  <a:srgbClr val="008000"/>
                </a:solidFill>
              </a:rPr>
              <a:t> molecule </a:t>
            </a:r>
            <a:r>
              <a:rPr lang="da-DK" altLang="ja-JP" sz="2400" dirty="0">
                <a:solidFill>
                  <a:prstClr val="black"/>
                </a:solidFill>
              </a:rPr>
              <a:t>(Giesen et al. 2019, arXiv: 1911.0975)</a:t>
            </a:r>
          </a:p>
          <a:p>
            <a:pPr marL="0" indent="0">
              <a:buNone/>
            </a:pPr>
            <a:r>
              <a:rPr lang="da-DK" altLang="ja-JP" sz="2800" dirty="0">
                <a:solidFill>
                  <a:srgbClr val="7030A0"/>
                </a:solidFill>
              </a:rPr>
              <a:t>               ”</a:t>
            </a:r>
            <a:r>
              <a:rPr lang="da-DK" altLang="ja-JP" sz="2800" baseline="30000" dirty="0">
                <a:solidFill>
                  <a:srgbClr val="7030A0"/>
                </a:solidFill>
              </a:rPr>
              <a:t>13</a:t>
            </a:r>
            <a:r>
              <a:rPr lang="da-DK" altLang="ja-JP" sz="2800" dirty="0">
                <a:solidFill>
                  <a:srgbClr val="7030A0"/>
                </a:solidFill>
              </a:rPr>
              <a:t>CCC &amp; C</a:t>
            </a:r>
            <a:r>
              <a:rPr lang="da-DK" altLang="ja-JP" sz="2800" baseline="30000" dirty="0">
                <a:solidFill>
                  <a:srgbClr val="7030A0"/>
                </a:solidFill>
              </a:rPr>
              <a:t>13</a:t>
            </a:r>
            <a:r>
              <a:rPr lang="da-DK" altLang="ja-JP" sz="2800" dirty="0">
                <a:solidFill>
                  <a:srgbClr val="7030A0"/>
                </a:solidFill>
              </a:rPr>
              <a:t>CC isotopologues towards SgrB2(M)”</a:t>
            </a:r>
          </a:p>
          <a:p>
            <a:r>
              <a:rPr lang="da-DK" altLang="ja-JP" sz="2400" dirty="0">
                <a:solidFill>
                  <a:prstClr val="black"/>
                </a:solidFill>
              </a:rPr>
              <a:t>SOFIA+GREAT or upGREAT: </a:t>
            </a:r>
            <a:r>
              <a:rPr lang="da-DK" altLang="ja-JP" sz="2400" baseline="30000" dirty="0">
                <a:solidFill>
                  <a:srgbClr val="FF0000"/>
                </a:solidFill>
              </a:rPr>
              <a:t>13</a:t>
            </a:r>
            <a:r>
              <a:rPr lang="da-DK" altLang="ja-JP" sz="2400" dirty="0">
                <a:solidFill>
                  <a:srgbClr val="FF0000"/>
                </a:solidFill>
              </a:rPr>
              <a:t>CCC, C</a:t>
            </a:r>
            <a:r>
              <a:rPr lang="da-DK" altLang="ja-JP" sz="2400" baseline="30000" dirty="0">
                <a:solidFill>
                  <a:srgbClr val="FF0000"/>
                </a:solidFill>
              </a:rPr>
              <a:t>13</a:t>
            </a:r>
            <a:r>
              <a:rPr lang="da-DK" altLang="ja-JP" sz="2400" dirty="0">
                <a:solidFill>
                  <a:srgbClr val="FF0000"/>
                </a:solidFill>
              </a:rPr>
              <a:t>CC at 1.9 THz</a:t>
            </a:r>
          </a:p>
          <a:p>
            <a:r>
              <a:rPr lang="da-DK" altLang="ja-JP" sz="2400" dirty="0">
                <a:solidFill>
                  <a:prstClr val="black"/>
                </a:solidFill>
              </a:rPr>
              <a:t>Herschel HIFI: </a:t>
            </a:r>
            <a:r>
              <a:rPr lang="da-DK" altLang="ja-JP" sz="2400" dirty="0">
                <a:solidFill>
                  <a:srgbClr val="FF0000"/>
                </a:solidFill>
              </a:rPr>
              <a:t>CCC at 1.6-1.9 THz</a:t>
            </a:r>
          </a:p>
          <a:p>
            <a:endParaRPr lang="da-DK" altLang="ja-JP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a-DK" altLang="ja-JP" sz="2400" dirty="0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E3EE5B5-830D-472B-B104-1DD677476713}"/>
              </a:ext>
            </a:extLst>
          </p:cNvPr>
          <p:cNvGrpSpPr>
            <a:grpSpLocks noChangeAspect="1"/>
          </p:cNvGrpSpPr>
          <p:nvPr/>
        </p:nvGrpSpPr>
        <p:grpSpPr>
          <a:xfrm>
            <a:off x="2573368" y="3177872"/>
            <a:ext cx="5227780" cy="3690971"/>
            <a:chOff x="1721410" y="2832794"/>
            <a:chExt cx="5701180" cy="4025206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D101893B-D954-471D-B158-032412598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1410" y="2832794"/>
              <a:ext cx="5701180" cy="4025206"/>
            </a:xfrm>
            <a:prstGeom prst="rect">
              <a:avLst/>
            </a:prstGeom>
          </p:spPr>
        </p:pic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817CA994-7EC9-48E5-AD6F-01E7A0B1BAFB}"/>
                </a:ext>
              </a:extLst>
            </p:cNvPr>
            <p:cNvSpPr/>
            <p:nvPr/>
          </p:nvSpPr>
          <p:spPr>
            <a:xfrm>
              <a:off x="5211803" y="3375110"/>
              <a:ext cx="10005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altLang="ja-JP" sz="2800" baseline="30000" dirty="0">
                  <a:solidFill>
                    <a:srgbClr val="FF0000"/>
                  </a:solidFill>
                </a:rPr>
                <a:t>13</a:t>
              </a:r>
              <a:r>
                <a:rPr lang="da-DK" altLang="ja-JP" sz="2800" dirty="0">
                  <a:solidFill>
                    <a:srgbClr val="FF0000"/>
                  </a:solidFill>
                </a:rPr>
                <a:t>CCC</a:t>
              </a:r>
              <a:endParaRPr lang="ja-JP" altLang="en-US" sz="2800" dirty="0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4EAAD6E1-7AF8-461D-AB7C-3FD67B1A6064}"/>
                </a:ext>
              </a:extLst>
            </p:cNvPr>
            <p:cNvSpPr/>
            <p:nvPr/>
          </p:nvSpPr>
          <p:spPr>
            <a:xfrm>
              <a:off x="3066297" y="3341202"/>
              <a:ext cx="10005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altLang="ja-JP" sz="2800" baseline="30000" dirty="0">
                  <a:solidFill>
                    <a:srgbClr val="FF0000"/>
                  </a:solidFill>
                </a:rPr>
                <a:t>13</a:t>
              </a:r>
              <a:r>
                <a:rPr lang="da-DK" altLang="ja-JP" sz="2800" dirty="0">
                  <a:solidFill>
                    <a:srgbClr val="FF0000"/>
                  </a:solidFill>
                </a:rPr>
                <a:t>CCC</a:t>
              </a:r>
              <a:endParaRPr lang="ja-JP" altLang="en-US" sz="2800" dirty="0"/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1AF21AB-B477-4F31-8461-1CE83182F462}"/>
              </a:ext>
            </a:extLst>
          </p:cNvPr>
          <p:cNvSpPr txBox="1"/>
          <p:nvPr/>
        </p:nvSpPr>
        <p:spPr>
          <a:xfrm>
            <a:off x="1603285" y="3915044"/>
            <a:ext cx="14574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sz="2800" dirty="0">
                <a:solidFill>
                  <a:srgbClr val="FF0000"/>
                </a:solidFill>
              </a:rPr>
              <a:t>Bending </a:t>
            </a:r>
          </a:p>
          <a:p>
            <a:r>
              <a:rPr lang="da-DK" altLang="ja-JP" sz="2800" dirty="0">
                <a:solidFill>
                  <a:srgbClr val="FF0000"/>
                </a:solidFill>
              </a:rPr>
              <a:t>mode</a:t>
            </a:r>
          </a:p>
        </p:txBody>
      </p:sp>
    </p:spTree>
    <p:extLst>
      <p:ext uri="{BB962C8B-B14F-4D97-AF65-F5344CB8AC3E}">
        <p14:creationId xmlns:p14="http://schemas.microsoft.com/office/powerpoint/2010/main" val="22878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85055" y="1349822"/>
            <a:ext cx="8882743" cy="50292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da-DK" altLang="ja-JP" dirty="0">
                <a:solidFill>
                  <a:prstClr val="black"/>
                </a:solidFill>
              </a:rPr>
              <a:t>Example: </a:t>
            </a:r>
            <a:r>
              <a:rPr lang="da-DK" altLang="ja-JP" b="1" dirty="0">
                <a:solidFill>
                  <a:srgbClr val="008000"/>
                </a:solidFill>
              </a:rPr>
              <a:t>C</a:t>
            </a:r>
            <a:r>
              <a:rPr lang="da-DK" altLang="ja-JP" b="1" baseline="-25000" dirty="0">
                <a:solidFill>
                  <a:srgbClr val="008000"/>
                </a:solidFill>
              </a:rPr>
              <a:t>3</a:t>
            </a:r>
            <a:r>
              <a:rPr lang="da-DK" altLang="ja-JP" b="1" dirty="0">
                <a:solidFill>
                  <a:srgbClr val="008000"/>
                </a:solidFill>
              </a:rPr>
              <a:t> molecule </a:t>
            </a:r>
            <a:r>
              <a:rPr lang="da-DK" altLang="ja-JP" sz="2400" dirty="0">
                <a:solidFill>
                  <a:prstClr val="black"/>
                </a:solidFill>
              </a:rPr>
              <a:t>(Giesen et al. 2019, arXiv: 1911.0975)</a:t>
            </a:r>
          </a:p>
          <a:p>
            <a:pPr marL="0" indent="0">
              <a:buNone/>
            </a:pPr>
            <a:endParaRPr lang="da-DK" altLang="ja-JP" sz="2400" dirty="0">
              <a:solidFill>
                <a:srgbClr val="FF0000"/>
              </a:solidFill>
            </a:endParaRPr>
          </a:p>
          <a:p>
            <a:endParaRPr lang="da-DK" altLang="ja-JP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a-DK" altLang="ja-JP" sz="2400" dirty="0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2601A0C-CF1C-4583-BA37-63991244B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2" y="2112046"/>
            <a:ext cx="4355744" cy="467790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B490254-7F32-4022-9BA3-B75903A4FF8D}"/>
              </a:ext>
            </a:extLst>
          </p:cNvPr>
          <p:cNvSpPr txBox="1"/>
          <p:nvPr/>
        </p:nvSpPr>
        <p:spPr>
          <a:xfrm>
            <a:off x="4613556" y="2151922"/>
            <a:ext cx="44542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altLang="ja-JP" sz="2800" baseline="30000" dirty="0">
                <a:solidFill>
                  <a:srgbClr val="0000FF"/>
                </a:solidFill>
              </a:rPr>
              <a:t>12</a:t>
            </a:r>
            <a:r>
              <a:rPr lang="en-US" altLang="ja-JP" sz="2800" dirty="0">
                <a:solidFill>
                  <a:srgbClr val="0000FF"/>
                </a:solidFill>
              </a:rPr>
              <a:t>C/</a:t>
            </a:r>
            <a:r>
              <a:rPr lang="en-US" altLang="ja-JP" sz="2800" baseline="30000" dirty="0">
                <a:solidFill>
                  <a:srgbClr val="0000FF"/>
                </a:solidFill>
              </a:rPr>
              <a:t>13</a:t>
            </a:r>
            <a:r>
              <a:rPr lang="en-US" altLang="ja-JP" sz="2800" dirty="0">
                <a:solidFill>
                  <a:srgbClr val="0000FF"/>
                </a:solidFill>
              </a:rPr>
              <a:t>C = 20.5±4.2 </a:t>
            </a:r>
            <a:r>
              <a:rPr lang="en-US" altLang="ja-JP" sz="2800" dirty="0">
                <a:solidFill>
                  <a:prstClr val="black"/>
                </a:solidFill>
              </a:rPr>
              <a:t>(close to the elemental ratio of 20)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altLang="ja-JP" sz="2800" baseline="30000" dirty="0">
                <a:solidFill>
                  <a:srgbClr val="008000"/>
                </a:solidFill>
              </a:rPr>
              <a:t>13</a:t>
            </a:r>
            <a:r>
              <a:rPr lang="en-US" altLang="ja-JP" sz="2800" dirty="0">
                <a:solidFill>
                  <a:srgbClr val="008000"/>
                </a:solidFill>
              </a:rPr>
              <a:t>C isotopic fractionation found: </a:t>
            </a:r>
          </a:p>
          <a:p>
            <a:pPr lvl="0">
              <a:spcBef>
                <a:spcPct val="20000"/>
              </a:spcBef>
            </a:pPr>
            <a:r>
              <a:rPr lang="en-US" altLang="ja-JP" sz="2800" dirty="0">
                <a:solidFill>
                  <a:srgbClr val="008000"/>
                </a:solidFill>
              </a:rPr>
              <a:t>    N(</a:t>
            </a:r>
            <a:r>
              <a:rPr lang="en-US" altLang="ja-JP" sz="2800" baseline="30000" dirty="0">
                <a:solidFill>
                  <a:srgbClr val="008000"/>
                </a:solidFill>
              </a:rPr>
              <a:t>13</a:t>
            </a:r>
            <a:r>
              <a:rPr lang="en-US" altLang="ja-JP" sz="2800" dirty="0">
                <a:solidFill>
                  <a:srgbClr val="008000"/>
                </a:solidFill>
              </a:rPr>
              <a:t>CCC) / N(C</a:t>
            </a:r>
            <a:r>
              <a:rPr lang="en-US" altLang="ja-JP" sz="2800" baseline="30000" dirty="0">
                <a:solidFill>
                  <a:srgbClr val="008000"/>
                </a:solidFill>
              </a:rPr>
              <a:t>13</a:t>
            </a:r>
            <a:r>
              <a:rPr lang="en-US" altLang="ja-JP" sz="2800" dirty="0">
                <a:solidFill>
                  <a:srgbClr val="008000"/>
                </a:solidFill>
              </a:rPr>
              <a:t>CC) </a:t>
            </a:r>
          </a:p>
          <a:p>
            <a:pPr lvl="0">
              <a:spcBef>
                <a:spcPct val="20000"/>
              </a:spcBef>
            </a:pPr>
            <a:r>
              <a:rPr lang="en-US" altLang="ja-JP" sz="2800" dirty="0">
                <a:solidFill>
                  <a:srgbClr val="008000"/>
                </a:solidFill>
              </a:rPr>
              <a:t>    = 1.2±0.1 </a:t>
            </a:r>
            <a:r>
              <a:rPr lang="en-US" altLang="ja-JP" sz="2800" dirty="0"/>
              <a:t>(smaller than 2)</a:t>
            </a:r>
          </a:p>
          <a:p>
            <a:pPr lvl="0">
              <a:spcBef>
                <a:spcPct val="20000"/>
              </a:spcBef>
            </a:pPr>
            <a:r>
              <a:rPr lang="en-US" altLang="ja-JP" sz="2800" dirty="0">
                <a:solidFill>
                  <a:srgbClr val="008000"/>
                </a:solidFill>
              </a:rPr>
              <a:t>	</a:t>
            </a:r>
            <a:r>
              <a:rPr lang="en-US" altLang="ja-JP" sz="2800" dirty="0">
                <a:sym typeface="Wingdings" panose="05000000000000000000" pitchFamily="2" charset="2"/>
              </a:rPr>
              <a:t>Difference in zero-point</a:t>
            </a:r>
          </a:p>
          <a:p>
            <a:pPr lvl="0">
              <a:spcBef>
                <a:spcPct val="20000"/>
              </a:spcBef>
            </a:pPr>
            <a:r>
              <a:rPr lang="en-US" altLang="ja-JP" sz="2800" dirty="0">
                <a:sym typeface="Wingdings" panose="05000000000000000000" pitchFamily="2" charset="2"/>
              </a:rPr>
              <a:t>	 energies</a:t>
            </a:r>
            <a:endParaRPr lang="en-US" altLang="ja-JP" sz="2800" dirty="0"/>
          </a:p>
          <a:p>
            <a:endParaRPr kumimoji="1" lang="ja-JP" altLang="en-US" sz="2000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AC973603-C9D8-422C-831A-C2C6201BBF21}"/>
              </a:ext>
            </a:extLst>
          </p:cNvPr>
          <p:cNvSpPr txBox="1">
            <a:spLocks/>
          </p:cNvSpPr>
          <p:nvPr/>
        </p:nvSpPr>
        <p:spPr>
          <a:xfrm>
            <a:off x="76202" y="55182"/>
            <a:ext cx="8991596" cy="11723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>
                <a:solidFill>
                  <a:srgbClr val="C00000"/>
                </a:solidFill>
              </a:rPr>
              <a:t>Ro-vibrational transitions in the </a:t>
            </a:r>
            <a:br>
              <a:rPr lang="en-US" altLang="ja-JP" sz="4000">
                <a:solidFill>
                  <a:srgbClr val="C00000"/>
                </a:solidFill>
              </a:rPr>
            </a:br>
            <a:r>
              <a:rPr lang="en-US" altLang="ja-JP" sz="4000">
                <a:solidFill>
                  <a:srgbClr val="C00000"/>
                </a:solidFill>
              </a:rPr>
              <a:t>THz region: C</a:t>
            </a:r>
            <a:r>
              <a:rPr lang="en-US" altLang="ja-JP" sz="4000" baseline="-25000">
                <a:solidFill>
                  <a:srgbClr val="C00000"/>
                </a:solidFill>
              </a:rPr>
              <a:t>3</a:t>
            </a:r>
            <a:r>
              <a:rPr lang="en-US" altLang="ja-JP" sz="4000">
                <a:solidFill>
                  <a:srgbClr val="C00000"/>
                </a:solidFill>
              </a:rPr>
              <a:t> </a:t>
            </a:r>
            <a:endParaRPr lang="ja-JP" alt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0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202" y="79566"/>
            <a:ext cx="8991596" cy="84702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4000" dirty="0">
                <a:solidFill>
                  <a:srgbClr val="C00000"/>
                </a:solidFill>
              </a:rPr>
              <a:t>Ro-vibrational transitions in the THz region </a:t>
            </a:r>
            <a:endParaRPr kumimoji="1" lang="ja-JP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6202" y="1045021"/>
            <a:ext cx="9131057" cy="560330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da-DK" altLang="ja-JP" dirty="0">
                <a:solidFill>
                  <a:srgbClr val="FF0000"/>
                </a:solidFill>
              </a:rPr>
              <a:t>Slow vibration </a:t>
            </a:r>
            <a:r>
              <a:rPr lang="da-DK" altLang="ja-JP" dirty="0"/>
              <a:t>can happen for:</a:t>
            </a:r>
            <a:endParaRPr lang="da-DK" altLang="ja-JP" dirty="0">
              <a:solidFill>
                <a:prstClr val="black"/>
              </a:solidFill>
            </a:endParaRPr>
          </a:p>
          <a:p>
            <a:r>
              <a:rPr lang="da-DK" altLang="ja-JP" dirty="0">
                <a:solidFill>
                  <a:prstClr val="black"/>
                </a:solidFill>
              </a:rPr>
              <a:t>internal rotation, inversion, puckering, pseudo rotation, </a:t>
            </a:r>
            <a:r>
              <a:rPr lang="da-DK" altLang="ja-JP" dirty="0">
                <a:solidFill>
                  <a:srgbClr val="00B050"/>
                </a:solidFill>
              </a:rPr>
              <a:t>bending of quasi-linear molecule</a:t>
            </a:r>
            <a:r>
              <a:rPr lang="da-DK" altLang="ja-JP" dirty="0">
                <a:solidFill>
                  <a:prstClr val="black"/>
                </a:solidFill>
              </a:rPr>
              <a:t>, &amp; torsion of cage, etc. (e.g., Egawa &amp; Kuchitsu, 1988)</a:t>
            </a:r>
          </a:p>
          <a:p>
            <a:r>
              <a:rPr lang="da-DK" altLang="ja-JP" dirty="0">
                <a:solidFill>
                  <a:prstClr val="black"/>
                </a:solidFill>
              </a:rPr>
              <a:t>Long molecules: (1 cm</a:t>
            </a:r>
            <a:r>
              <a:rPr lang="da-DK" altLang="ja-JP" baseline="30000" dirty="0">
                <a:solidFill>
                  <a:prstClr val="black"/>
                </a:solidFill>
              </a:rPr>
              <a:t>-1</a:t>
            </a:r>
            <a:r>
              <a:rPr lang="da-DK" altLang="ja-JP" dirty="0">
                <a:solidFill>
                  <a:prstClr val="black"/>
                </a:solidFill>
              </a:rPr>
              <a:t> ≈ 30 GHz)</a:t>
            </a:r>
          </a:p>
          <a:p>
            <a:pPr lvl="1"/>
            <a:r>
              <a:rPr lang="da-DK" altLang="ja-JP" dirty="0">
                <a:solidFill>
                  <a:srgbClr val="008000"/>
                </a:solidFill>
              </a:rPr>
              <a:t>C</a:t>
            </a:r>
            <a:r>
              <a:rPr lang="da-DK" altLang="ja-JP" baseline="-25000" dirty="0">
                <a:solidFill>
                  <a:srgbClr val="008000"/>
                </a:solidFill>
              </a:rPr>
              <a:t>5</a:t>
            </a:r>
            <a:r>
              <a:rPr lang="da-DK" altLang="ja-JP" dirty="0">
                <a:solidFill>
                  <a:prstClr val="black"/>
                </a:solidFill>
              </a:rPr>
              <a:t> (118±3 cm</a:t>
            </a:r>
            <a:r>
              <a:rPr lang="da-DK" altLang="ja-JP" baseline="30000" dirty="0">
                <a:solidFill>
                  <a:prstClr val="black"/>
                </a:solidFill>
              </a:rPr>
              <a:t>-1</a:t>
            </a:r>
            <a:r>
              <a:rPr lang="da-DK" altLang="ja-JP" dirty="0">
                <a:solidFill>
                  <a:prstClr val="black"/>
                </a:solidFill>
              </a:rPr>
              <a:t>), </a:t>
            </a:r>
            <a:r>
              <a:rPr lang="da-DK" altLang="ja-JP" dirty="0">
                <a:solidFill>
                  <a:srgbClr val="008000"/>
                </a:solidFill>
              </a:rPr>
              <a:t>C</a:t>
            </a:r>
            <a:r>
              <a:rPr lang="da-DK" altLang="ja-JP" baseline="-25000" dirty="0">
                <a:solidFill>
                  <a:srgbClr val="008000"/>
                </a:solidFill>
              </a:rPr>
              <a:t>6</a:t>
            </a:r>
            <a:r>
              <a:rPr lang="da-DK" altLang="ja-JP" dirty="0">
                <a:solidFill>
                  <a:prstClr val="black"/>
                </a:solidFill>
              </a:rPr>
              <a:t> (90±50 cm</a:t>
            </a:r>
            <a:r>
              <a:rPr lang="da-DK" altLang="ja-JP" baseline="30000" dirty="0">
                <a:solidFill>
                  <a:prstClr val="black"/>
                </a:solidFill>
              </a:rPr>
              <a:t>-1</a:t>
            </a:r>
            <a:r>
              <a:rPr lang="da-DK" altLang="ja-JP" dirty="0">
                <a:solidFill>
                  <a:prstClr val="black"/>
                </a:solidFill>
              </a:rPr>
              <a:t>), </a:t>
            </a:r>
            <a:r>
              <a:rPr lang="da-DK" altLang="ja-JP" dirty="0">
                <a:solidFill>
                  <a:srgbClr val="008000"/>
                </a:solidFill>
              </a:rPr>
              <a:t>C</a:t>
            </a:r>
            <a:r>
              <a:rPr lang="da-DK" altLang="ja-JP" baseline="-25000" dirty="0">
                <a:solidFill>
                  <a:srgbClr val="008000"/>
                </a:solidFill>
              </a:rPr>
              <a:t>7</a:t>
            </a:r>
            <a:r>
              <a:rPr lang="da-DK" altLang="ja-JP" dirty="0">
                <a:solidFill>
                  <a:prstClr val="black"/>
                </a:solidFill>
              </a:rPr>
              <a:t> (496±100 </a:t>
            </a:r>
          </a:p>
          <a:p>
            <a:pPr marL="457200" lvl="1" indent="0">
              <a:buNone/>
            </a:pPr>
            <a:r>
              <a:rPr lang="da-DK" altLang="ja-JP" dirty="0">
                <a:solidFill>
                  <a:prstClr val="black"/>
                </a:solidFill>
              </a:rPr>
              <a:t>         cm</a:t>
            </a:r>
            <a:r>
              <a:rPr lang="da-DK" altLang="ja-JP" baseline="30000" dirty="0">
                <a:solidFill>
                  <a:prstClr val="black"/>
                </a:solidFill>
              </a:rPr>
              <a:t>-1</a:t>
            </a:r>
            <a:r>
              <a:rPr lang="da-DK" altLang="ja-JP" dirty="0">
                <a:solidFill>
                  <a:prstClr val="black"/>
                </a:solidFill>
              </a:rPr>
              <a:t>),</a:t>
            </a:r>
            <a:r>
              <a:rPr lang="ja-JP" altLang="en-US" dirty="0">
                <a:solidFill>
                  <a:prstClr val="black"/>
                </a:solidFill>
              </a:rPr>
              <a:t>   </a:t>
            </a:r>
            <a:r>
              <a:rPr lang="da-DK" altLang="ja-JP" dirty="0">
                <a:solidFill>
                  <a:prstClr val="black"/>
                </a:solidFill>
              </a:rPr>
              <a:t>...     (ref. NIST webbook)</a:t>
            </a:r>
          </a:p>
          <a:p>
            <a:pPr lvl="1"/>
            <a:r>
              <a:rPr lang="da-DK" altLang="ja-JP" dirty="0">
                <a:solidFill>
                  <a:srgbClr val="0000FF"/>
                </a:solidFill>
              </a:rPr>
              <a:t>HC</a:t>
            </a:r>
            <a:r>
              <a:rPr lang="da-DK" altLang="ja-JP" baseline="-25000" dirty="0">
                <a:solidFill>
                  <a:srgbClr val="0000FF"/>
                </a:solidFill>
              </a:rPr>
              <a:t>4</a:t>
            </a:r>
            <a:r>
              <a:rPr lang="da-DK" altLang="ja-JP" dirty="0">
                <a:solidFill>
                  <a:srgbClr val="0000FF"/>
                </a:solidFill>
              </a:rPr>
              <a:t>H</a:t>
            </a:r>
            <a:r>
              <a:rPr lang="da-DK" altLang="ja-JP" dirty="0">
                <a:solidFill>
                  <a:prstClr val="black"/>
                </a:solidFill>
              </a:rPr>
              <a:t> (220 cm</a:t>
            </a:r>
            <a:r>
              <a:rPr lang="da-DK" altLang="ja-JP" baseline="30000" dirty="0">
                <a:solidFill>
                  <a:prstClr val="black"/>
                </a:solidFill>
              </a:rPr>
              <a:t>-1</a:t>
            </a:r>
            <a:r>
              <a:rPr lang="da-DK" altLang="ja-JP" dirty="0">
                <a:solidFill>
                  <a:prstClr val="black"/>
                </a:solidFill>
              </a:rPr>
              <a:t>), </a:t>
            </a:r>
            <a:r>
              <a:rPr lang="da-DK" altLang="ja-JP" dirty="0">
                <a:solidFill>
                  <a:srgbClr val="0000FF"/>
                </a:solidFill>
              </a:rPr>
              <a:t>HC</a:t>
            </a:r>
            <a:r>
              <a:rPr lang="da-DK" altLang="ja-JP" baseline="-25000" dirty="0">
                <a:solidFill>
                  <a:srgbClr val="0000FF"/>
                </a:solidFill>
              </a:rPr>
              <a:t>6</a:t>
            </a:r>
            <a:r>
              <a:rPr lang="da-DK" altLang="ja-JP" dirty="0">
                <a:solidFill>
                  <a:srgbClr val="0000FF"/>
                </a:solidFill>
              </a:rPr>
              <a:t>H</a:t>
            </a:r>
            <a:r>
              <a:rPr lang="da-DK" altLang="ja-JP" dirty="0">
                <a:solidFill>
                  <a:prstClr val="black"/>
                </a:solidFill>
              </a:rPr>
              <a:t> (105 cm</a:t>
            </a:r>
            <a:r>
              <a:rPr lang="da-DK" altLang="ja-JP" baseline="30000" dirty="0">
                <a:solidFill>
                  <a:prstClr val="black"/>
                </a:solidFill>
              </a:rPr>
              <a:t>-1</a:t>
            </a:r>
            <a:r>
              <a:rPr lang="da-DK" altLang="ja-JP" dirty="0">
                <a:solidFill>
                  <a:prstClr val="black"/>
                </a:solidFill>
              </a:rPr>
              <a:t>), ...    </a:t>
            </a:r>
          </a:p>
          <a:p>
            <a:pPr marL="457200" lvl="1" indent="0">
              <a:buNone/>
            </a:pPr>
            <a:r>
              <a:rPr lang="da-DK" altLang="ja-JP">
                <a:solidFill>
                  <a:prstClr val="black"/>
                </a:solidFill>
              </a:rPr>
              <a:t>                               (</a:t>
            </a:r>
            <a:r>
              <a:rPr lang="da-DK" altLang="ja-JP" dirty="0">
                <a:solidFill>
                  <a:prstClr val="black"/>
                </a:solidFill>
              </a:rPr>
              <a:t>ref. Jolly &amp; Benilan 2008)</a:t>
            </a:r>
          </a:p>
          <a:p>
            <a:pPr marL="0" lvl="0" indent="0">
              <a:buNone/>
            </a:pPr>
            <a:r>
              <a:rPr lang="da-DK" altLang="ja-JP" dirty="0">
                <a:solidFill>
                  <a:prstClr val="black"/>
                </a:solidFill>
                <a:sym typeface="Wingdings" panose="05000000000000000000" pitchFamily="2" charset="2"/>
              </a:rPr>
              <a:t> </a:t>
            </a:r>
            <a:r>
              <a:rPr lang="da-DK" altLang="ja-JP" dirty="0">
                <a:solidFill>
                  <a:prstClr val="black"/>
                </a:solidFill>
                <a:highlight>
                  <a:srgbClr val="FFFF00"/>
                </a:highlight>
              </a:rPr>
              <a:t>Explore carbon-chain</a:t>
            </a:r>
            <a:r>
              <a:rPr lang="ja-JP" altLang="en-US" dirty="0">
                <a:solidFill>
                  <a:prstClr val="black"/>
                </a:solidFill>
                <a:highlight>
                  <a:srgbClr val="FFFF00"/>
                </a:highlight>
              </a:rPr>
              <a:t> </a:t>
            </a:r>
            <a:r>
              <a:rPr lang="da-DK" altLang="ja-JP" dirty="0">
                <a:solidFill>
                  <a:prstClr val="black"/>
                </a:solidFill>
                <a:highlight>
                  <a:srgbClr val="FFFF00"/>
                </a:highlight>
              </a:rPr>
              <a:t>molecules</a:t>
            </a:r>
            <a:r>
              <a:rPr lang="da-DK" altLang="ja-JP" dirty="0">
                <a:solidFill>
                  <a:prstClr val="black"/>
                </a:solidFill>
              </a:rPr>
              <a:t> with </a:t>
            </a:r>
            <a:r>
              <a:rPr lang="da-DK" altLang="ja-JP" dirty="0">
                <a:solidFill>
                  <a:srgbClr val="FF0000"/>
                </a:solidFill>
              </a:rPr>
              <a:t>no dipole moment </a:t>
            </a:r>
            <a:r>
              <a:rPr lang="da-DK" altLang="ja-JP" dirty="0">
                <a:solidFill>
                  <a:prstClr val="black"/>
                </a:solidFill>
              </a:rPr>
              <a:t>in relatively </a:t>
            </a:r>
            <a:r>
              <a:rPr lang="da-DK" altLang="ja-JP" dirty="0">
                <a:solidFill>
                  <a:srgbClr val="FF0000"/>
                </a:solidFill>
              </a:rPr>
              <a:t>low excitation</a:t>
            </a:r>
            <a:endParaRPr lang="da-DK" altLang="ja-JP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a-DK" altLang="ja-JP" sz="2400" dirty="0">
              <a:solidFill>
                <a:srgbClr val="FF0000"/>
              </a:solidFill>
            </a:endParaRPr>
          </a:p>
          <a:p>
            <a:endParaRPr lang="da-DK" altLang="ja-JP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a-DK" altLang="ja-JP" sz="2400" dirty="0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83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27F20C-E047-4660-96D5-D151D4B06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9" y="84138"/>
            <a:ext cx="9059852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kumimoji="1" lang="en-US" altLang="ja-JP" sz="3600" dirty="0"/>
              <a:t>Carbon-chain </a:t>
            </a:r>
            <a:r>
              <a:rPr lang="en-US" altLang="ja-JP" sz="3200" dirty="0"/>
              <a:t>(</a:t>
            </a:r>
            <a:r>
              <a:rPr lang="en-US" altLang="ja-JP" sz="3200" dirty="0">
                <a:solidFill>
                  <a:srgbClr val="008000"/>
                </a:solidFill>
              </a:rPr>
              <a:t>~40%</a:t>
            </a:r>
            <a:r>
              <a:rPr lang="ja-JP" altLang="en-US" sz="3200" dirty="0">
                <a:solidFill>
                  <a:srgbClr val="008000"/>
                </a:solidFill>
              </a:rPr>
              <a:t> </a:t>
            </a:r>
            <a:r>
              <a:rPr lang="en-US" altLang="ja-JP" sz="3200" dirty="0"/>
              <a:t>of interstellar molecules) </a:t>
            </a:r>
            <a:r>
              <a:rPr kumimoji="1" lang="en-US" altLang="ja-JP" sz="3600" dirty="0"/>
              <a:t>formation: </a:t>
            </a:r>
            <a:r>
              <a:rPr kumimoji="1" lang="en-US" altLang="ja-JP" sz="3200" dirty="0"/>
              <a:t>Cyanopolyynes HC</a:t>
            </a:r>
            <a:r>
              <a:rPr kumimoji="1" lang="en-US" altLang="ja-JP" sz="3200" baseline="-25000" dirty="0"/>
              <a:t>3</a:t>
            </a:r>
            <a:r>
              <a:rPr kumimoji="1" lang="en-US" altLang="ja-JP" sz="3200" dirty="0"/>
              <a:t>N, HC</a:t>
            </a:r>
            <a:r>
              <a:rPr kumimoji="1" lang="en-US" altLang="ja-JP" sz="3200" baseline="-25000" dirty="0"/>
              <a:t>5</a:t>
            </a:r>
            <a:r>
              <a:rPr kumimoji="1" lang="en-US" altLang="ja-JP" sz="3200" dirty="0"/>
              <a:t>N, HC</a:t>
            </a:r>
            <a:r>
              <a:rPr kumimoji="1" lang="en-US" altLang="ja-JP" sz="3200" baseline="-25000" dirty="0"/>
              <a:t>7</a:t>
            </a:r>
            <a:r>
              <a:rPr kumimoji="1" lang="en-US" altLang="ja-JP" sz="3200" dirty="0"/>
              <a:t>N,…</a:t>
            </a:r>
            <a:endParaRPr kumimoji="1"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8678D4-0F64-4E6C-9310-FC4E92847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1949" y="1162287"/>
            <a:ext cx="4391025" cy="2118518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</a:rPr>
              <a:t>HC</a:t>
            </a:r>
            <a:r>
              <a:rPr kumimoji="1" lang="en-US" altLang="ja-JP" baseline="-25000" dirty="0">
                <a:solidFill>
                  <a:srgbClr val="0000FF"/>
                </a:solidFill>
              </a:rPr>
              <a:t>3</a:t>
            </a:r>
            <a:r>
              <a:rPr kumimoji="1" lang="en-US" altLang="ja-JP" dirty="0">
                <a:solidFill>
                  <a:srgbClr val="0000FF"/>
                </a:solidFill>
              </a:rPr>
              <a:t>N</a:t>
            </a:r>
            <a:r>
              <a:rPr kumimoji="1" lang="en-US" altLang="ja-JP" dirty="0"/>
              <a:t>: </a:t>
            </a:r>
            <a:r>
              <a:rPr kumimoji="1" lang="en-US" altLang="ja-JP" baseline="30000" dirty="0"/>
              <a:t>13</a:t>
            </a:r>
            <a:r>
              <a:rPr kumimoji="1" lang="en-US" altLang="ja-JP" dirty="0"/>
              <a:t>C fractionation </a:t>
            </a:r>
            <a:r>
              <a:rPr kumimoji="1" lang="en-US" altLang="ja-JP" sz="2400" dirty="0"/>
              <a:t>(TMC-1 with NRO 45m, Takano et al. 1998)</a:t>
            </a:r>
            <a:r>
              <a:rPr kumimoji="1" lang="en-US" altLang="ja-JP" dirty="0"/>
              <a:t> </a:t>
            </a:r>
          </a:p>
          <a:p>
            <a:pPr marL="0" indent="0">
              <a:buNone/>
            </a:pPr>
            <a:r>
              <a:rPr lang="en-US" altLang="ja-JP" dirty="0">
                <a:sym typeface="Wingdings" panose="05000000000000000000" pitchFamily="2" charset="2"/>
              </a:rPr>
              <a:t>	</a:t>
            </a:r>
            <a:r>
              <a:rPr kumimoji="1" lang="en-US" altLang="ja-JP" dirty="0">
                <a:sym typeface="Wingdings" panose="05000000000000000000" pitchFamily="2" charset="2"/>
              </a:rPr>
              <a:t> </a:t>
            </a:r>
            <a:r>
              <a:rPr kumimoji="1" lang="en-US" altLang="ja-JP" dirty="0">
                <a:solidFill>
                  <a:schemeClr val="accent1"/>
                </a:solidFill>
                <a:sym typeface="Wingdings" panose="05000000000000000000" pitchFamily="2" charset="2"/>
              </a:rPr>
              <a:t>C</a:t>
            </a:r>
            <a:r>
              <a:rPr kumimoji="1" lang="en-US" altLang="ja-JP" baseline="-25000" dirty="0">
                <a:solidFill>
                  <a:schemeClr val="accent1"/>
                </a:solidFill>
                <a:sym typeface="Wingdings" panose="05000000000000000000" pitchFamily="2" charset="2"/>
              </a:rPr>
              <a:t>2</a:t>
            </a:r>
            <a:r>
              <a:rPr kumimoji="1" lang="en-US" altLang="ja-JP" dirty="0">
                <a:solidFill>
                  <a:schemeClr val="accent1"/>
                </a:solidFill>
                <a:sym typeface="Wingdings" panose="05000000000000000000" pitchFamily="2" charset="2"/>
              </a:rPr>
              <a:t>H</a:t>
            </a:r>
            <a:r>
              <a:rPr kumimoji="1" lang="en-US" altLang="ja-JP" baseline="-25000" dirty="0">
                <a:solidFill>
                  <a:schemeClr val="accent1"/>
                </a:solidFill>
                <a:sym typeface="Wingdings" panose="05000000000000000000" pitchFamily="2" charset="2"/>
              </a:rPr>
              <a:t>2</a:t>
            </a:r>
            <a:r>
              <a:rPr kumimoji="1" lang="en-US" altLang="ja-JP" dirty="0">
                <a:solidFill>
                  <a:schemeClr val="accent1"/>
                </a:solidFill>
                <a:sym typeface="Wingdings" panose="05000000000000000000" pitchFamily="2" charset="2"/>
              </a:rPr>
              <a:t> + CN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06523B-FA7A-4A57-8591-36F2E4E8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28</a:t>
            </a:fld>
            <a:endParaRPr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7E61E71-80E9-4B2B-8311-5AA646486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94" y="1227138"/>
            <a:ext cx="3776688" cy="5257800"/>
          </a:xfrm>
          <a:prstGeom prst="rect">
            <a:avLst/>
          </a:prstGeom>
        </p:spPr>
      </p:pic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0B1AA8DF-6AEB-4E78-81FB-CB33530E6E1F}"/>
              </a:ext>
            </a:extLst>
          </p:cNvPr>
          <p:cNvSpPr txBox="1">
            <a:spLocks/>
          </p:cNvSpPr>
          <p:nvPr/>
        </p:nvSpPr>
        <p:spPr>
          <a:xfrm>
            <a:off x="4171949" y="3280805"/>
            <a:ext cx="4675957" cy="23717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rgbClr val="0000FF"/>
                </a:solidFill>
                <a:sym typeface="Wingdings" panose="05000000000000000000" pitchFamily="2" charset="2"/>
              </a:rPr>
              <a:t>HC</a:t>
            </a:r>
            <a:r>
              <a:rPr lang="en-US" altLang="ja-JP" baseline="-25000" dirty="0">
                <a:solidFill>
                  <a:srgbClr val="0000FF"/>
                </a:solidFill>
                <a:sym typeface="Wingdings" panose="05000000000000000000" pitchFamily="2" charset="2"/>
              </a:rPr>
              <a:t>5</a:t>
            </a:r>
            <a:r>
              <a:rPr lang="en-US" altLang="ja-JP" dirty="0">
                <a:solidFill>
                  <a:srgbClr val="0000FF"/>
                </a:solidFill>
                <a:sym typeface="Wingdings" panose="05000000000000000000" pitchFamily="2" charset="2"/>
              </a:rPr>
              <a:t>N</a:t>
            </a:r>
            <a:r>
              <a:rPr lang="en-US" altLang="ja-JP" dirty="0">
                <a:sym typeface="Wingdings" panose="05000000000000000000" pitchFamily="2" charset="2"/>
              </a:rPr>
              <a:t>: no significant </a:t>
            </a:r>
            <a:r>
              <a:rPr lang="en-US" altLang="ja-JP" baseline="30000" dirty="0">
                <a:sym typeface="Wingdings" panose="05000000000000000000" pitchFamily="2" charset="2"/>
              </a:rPr>
              <a:t>13</a:t>
            </a:r>
            <a:r>
              <a:rPr lang="en-US" altLang="ja-JP" dirty="0">
                <a:sym typeface="Wingdings" panose="05000000000000000000" pitchFamily="2" charset="2"/>
              </a:rPr>
              <a:t>C fractionation </a:t>
            </a:r>
            <a:r>
              <a:rPr lang="en-US" altLang="ja-JP" sz="2400" dirty="0">
                <a:solidFill>
                  <a:prstClr val="black"/>
                </a:solidFill>
              </a:rPr>
              <a:t> (TMC-1 with NRO 45m, Taniguchi et al. 2016)</a:t>
            </a:r>
          </a:p>
          <a:p>
            <a:pPr marL="0" lvl="0" indent="0">
              <a:buNone/>
            </a:pPr>
            <a:r>
              <a:rPr lang="en-US" altLang="ja-JP" sz="2400" dirty="0">
                <a:solidFill>
                  <a:prstClr val="black"/>
                </a:solidFill>
              </a:rPr>
              <a:t>	</a:t>
            </a:r>
            <a:r>
              <a:rPr lang="en-US" altLang="ja-JP" sz="2000" dirty="0">
                <a:solidFill>
                  <a:prstClr val="black"/>
                </a:solidFill>
              </a:rPr>
              <a:t> </a:t>
            </a:r>
            <a:r>
              <a:rPr lang="en-US" altLang="ja-JP" sz="3000" dirty="0">
                <a:solidFill>
                  <a:prstClr val="black"/>
                </a:solidFill>
                <a:sym typeface="Wingdings" panose="05000000000000000000" pitchFamily="2" charset="2"/>
              </a:rPr>
              <a:t> Probable formation</a:t>
            </a:r>
          </a:p>
          <a:p>
            <a:pPr marL="0" lvl="0" indent="0">
              <a:buNone/>
            </a:pPr>
            <a:r>
              <a:rPr lang="en-US" altLang="ja-JP" sz="3000" dirty="0">
                <a:solidFill>
                  <a:prstClr val="black"/>
                </a:solidFill>
                <a:sym typeface="Wingdings" panose="05000000000000000000" pitchFamily="2" charset="2"/>
              </a:rPr>
              <a:t>	 mainly via </a:t>
            </a:r>
            <a:r>
              <a:rPr lang="en-US" altLang="ja-JP" sz="3000" dirty="0">
                <a:solidFill>
                  <a:srgbClr val="00B050"/>
                </a:solidFill>
                <a:sym typeface="Wingdings" panose="05000000000000000000" pitchFamily="2" charset="2"/>
              </a:rPr>
              <a:t>carbon ring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3B57488-C34C-4462-83A3-EF39D6613ADC}"/>
              </a:ext>
            </a:extLst>
          </p:cNvPr>
          <p:cNvSpPr txBox="1"/>
          <p:nvPr/>
        </p:nvSpPr>
        <p:spPr>
          <a:xfrm>
            <a:off x="806023" y="6298168"/>
            <a:ext cx="2317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</a:rPr>
              <a:t>Taniguchi et al. 2016</a:t>
            </a:r>
            <a:endParaRPr kumimoji="1" lang="ja-JP" altLang="en-US" sz="20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5F91388-61C0-4CD3-9128-7DBE7721E997}"/>
              </a:ext>
            </a:extLst>
          </p:cNvPr>
          <p:cNvSpPr/>
          <p:nvPr/>
        </p:nvSpPr>
        <p:spPr>
          <a:xfrm>
            <a:off x="367111" y="2486025"/>
            <a:ext cx="1014014" cy="46786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66F97DC-F91D-472A-A848-65281D76842E}"/>
              </a:ext>
            </a:extLst>
          </p:cNvPr>
          <p:cNvSpPr/>
          <p:nvPr/>
        </p:nvSpPr>
        <p:spPr>
          <a:xfrm>
            <a:off x="2694226" y="3388169"/>
            <a:ext cx="1378555" cy="102190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60CE87FF-B6F8-4FC2-949F-8541401294D1}"/>
              </a:ext>
            </a:extLst>
          </p:cNvPr>
          <p:cNvSpPr txBox="1">
            <a:spLocks/>
          </p:cNvSpPr>
          <p:nvPr/>
        </p:nvSpPr>
        <p:spPr>
          <a:xfrm>
            <a:off x="4171948" y="5506459"/>
            <a:ext cx="4972052" cy="981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Unexpected variety has been revealed </a:t>
            </a:r>
            <a:r>
              <a:rPr lang="en-US" altLang="ja-JP" sz="2400" dirty="0">
                <a:solidFill>
                  <a:srgbClr val="FF0000"/>
                </a:solidFill>
                <a:sym typeface="Wingdings" panose="05000000000000000000" pitchFamily="2" charset="2"/>
              </a:rPr>
              <a:t>(also from THz)</a:t>
            </a:r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95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60C4E7-ECB0-466C-9618-B17206FE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274638"/>
            <a:ext cx="8900160" cy="1143000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Wideband RX, IF, &amp; Spectrometers </a:t>
            </a:r>
            <a:r>
              <a:rPr lang="en-US" altLang="ja-JP" dirty="0"/>
              <a:t>needed</a:t>
            </a:r>
            <a:r>
              <a:rPr lang="ja-JP" altLang="en-US" dirty="0"/>
              <a:t> </a:t>
            </a:r>
            <a:r>
              <a:rPr kumimoji="1" lang="en-US" altLang="ja-JP" dirty="0"/>
              <a:t>!!</a:t>
            </a:r>
            <a:r>
              <a:rPr lang="en-US" altLang="ja-JP" dirty="0"/>
              <a:t> (as is well recognized</a:t>
            </a:r>
            <a:r>
              <a:rPr lang="ja-JP" altLang="en-US" dirty="0"/>
              <a:t>：蛇足？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425989-E25B-4837-BF5A-66DE63F67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64880" cy="4629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3600" dirty="0"/>
              <a:t>In external galaxies:</a:t>
            </a:r>
          </a:p>
          <a:p>
            <a:pPr marL="0" indent="0">
              <a:buNone/>
            </a:pPr>
            <a:r>
              <a:rPr lang="en-US" altLang="ja-JP" sz="3600" dirty="0"/>
              <a:t>e.g., Lines with </a:t>
            </a:r>
            <a:r>
              <a:rPr lang="en-US" altLang="ja-JP" sz="3600" dirty="0">
                <a:solidFill>
                  <a:srgbClr val="008000"/>
                </a:solidFill>
              </a:rPr>
              <a:t>500 km/s </a:t>
            </a:r>
            <a:r>
              <a:rPr lang="en-US" altLang="ja-JP" sz="3600" dirty="0"/>
              <a:t>(full width at zero level)</a:t>
            </a:r>
          </a:p>
          <a:p>
            <a:pPr marL="0" indent="0">
              <a:buNone/>
            </a:pPr>
            <a:r>
              <a:rPr kumimoji="1" lang="en-US" altLang="ja-JP" sz="3600" dirty="0"/>
              <a:t>	</a:t>
            </a:r>
            <a:r>
              <a:rPr lang="en-US" altLang="ja-JP" sz="3600" dirty="0">
                <a:sym typeface="Wingdings" panose="05000000000000000000" pitchFamily="2" charset="2"/>
              </a:rPr>
              <a:t> 	</a:t>
            </a:r>
            <a:r>
              <a:rPr lang="en-US" altLang="ja-JP" sz="3600" dirty="0">
                <a:solidFill>
                  <a:srgbClr val="0000FF"/>
                </a:solidFill>
                <a:sym typeface="Wingdings" panose="05000000000000000000" pitchFamily="2" charset="2"/>
              </a:rPr>
              <a:t>0.83 GHz </a:t>
            </a:r>
            <a:r>
              <a:rPr lang="en-US" altLang="ja-JP" sz="3600" dirty="0">
                <a:sym typeface="Wingdings" panose="05000000000000000000" pitchFamily="2" charset="2"/>
              </a:rPr>
              <a:t>at 0.5 THz</a:t>
            </a:r>
          </a:p>
          <a:p>
            <a:pPr marL="0" indent="0">
              <a:buNone/>
            </a:pPr>
            <a:r>
              <a:rPr kumimoji="1" lang="en-US" altLang="ja-JP" sz="3600" dirty="0">
                <a:sym typeface="Wingdings" panose="05000000000000000000" pitchFamily="2" charset="2"/>
              </a:rPr>
              <a:t>			</a:t>
            </a:r>
            <a:r>
              <a:rPr kumimoji="1" lang="en-US" altLang="ja-JP" sz="3600" dirty="0">
                <a:solidFill>
                  <a:srgbClr val="0000FF"/>
                </a:solidFill>
                <a:sym typeface="Wingdings" panose="05000000000000000000" pitchFamily="2" charset="2"/>
              </a:rPr>
              <a:t>1.67 GHz </a:t>
            </a:r>
            <a:r>
              <a:rPr kumimoji="1" lang="en-US" altLang="ja-JP" sz="3600" dirty="0">
                <a:sym typeface="Wingdings" panose="05000000000000000000" pitchFamily="2" charset="2"/>
              </a:rPr>
              <a:t>at 1 THz</a:t>
            </a:r>
          </a:p>
          <a:p>
            <a:pPr marL="0" indent="0">
              <a:buNone/>
            </a:pPr>
            <a:r>
              <a:rPr lang="en-US" altLang="ja-JP" sz="3600" dirty="0">
                <a:sym typeface="Wingdings" panose="05000000000000000000" pitchFamily="2" charset="2"/>
              </a:rPr>
              <a:t>			</a:t>
            </a:r>
            <a:r>
              <a:rPr lang="en-US" altLang="ja-JP" sz="3600" dirty="0">
                <a:solidFill>
                  <a:srgbClr val="0000FF"/>
                </a:solidFill>
                <a:sym typeface="Wingdings" panose="05000000000000000000" pitchFamily="2" charset="2"/>
              </a:rPr>
              <a:t>2.50 GHz </a:t>
            </a:r>
            <a:r>
              <a:rPr lang="en-US" altLang="ja-JP" sz="3600" dirty="0">
                <a:sym typeface="Wingdings" panose="05000000000000000000" pitchFamily="2" charset="2"/>
              </a:rPr>
              <a:t>at 1.5 THz</a:t>
            </a:r>
          </a:p>
          <a:p>
            <a:pPr marL="0" indent="0">
              <a:buNone/>
            </a:pPr>
            <a:r>
              <a:rPr kumimoji="1" lang="en-US" altLang="ja-JP" sz="3600" dirty="0">
                <a:sym typeface="Wingdings" panose="05000000000000000000" pitchFamily="2" charset="2"/>
              </a:rPr>
              <a:t>			e</a:t>
            </a:r>
            <a:r>
              <a:rPr lang="en-US" altLang="ja-JP" sz="3600" dirty="0">
                <a:sym typeface="Wingdings" panose="05000000000000000000" pitchFamily="2" charset="2"/>
              </a:rPr>
              <a:t>tc.</a:t>
            </a:r>
            <a:endParaRPr kumimoji="1" lang="ja-JP" altLang="en-US" sz="36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05099E2-2BD0-46C1-A45F-567E565C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517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3950"/>
            <a:ext cx="8229600" cy="62796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4000" dirty="0">
                <a:solidFill>
                  <a:srgbClr val="C00000"/>
                </a:solidFill>
              </a:rPr>
              <a:t>Characteristics of the Terahertz region</a:t>
            </a:r>
            <a:endParaRPr kumimoji="1" lang="ja-JP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62120" y="800100"/>
            <a:ext cx="8229600" cy="5257800"/>
          </a:xfrm>
        </p:spPr>
        <p:txBody>
          <a:bodyPr>
            <a:noAutofit/>
          </a:bodyPr>
          <a:lstStyle/>
          <a:p>
            <a:r>
              <a:rPr lang="da-DK" altLang="ja-JP" dirty="0"/>
              <a:t>Atomic and molecular</a:t>
            </a:r>
            <a:r>
              <a:rPr lang="ja-JP" altLang="en-US" dirty="0"/>
              <a:t> </a:t>
            </a:r>
            <a:r>
              <a:rPr lang="en-US" altLang="ja-JP" dirty="0"/>
              <a:t>lines</a:t>
            </a:r>
            <a:endParaRPr lang="da-DK" altLang="ja-JP" dirty="0"/>
          </a:p>
          <a:p>
            <a:pPr lvl="1"/>
            <a:r>
              <a:rPr lang="da-DK" altLang="ja-JP" dirty="0">
                <a:solidFill>
                  <a:srgbClr val="0000FF"/>
                </a:solidFill>
              </a:rPr>
              <a:t>High-excitation lines </a:t>
            </a:r>
          </a:p>
          <a:p>
            <a:pPr lvl="2"/>
            <a:r>
              <a:rPr lang="da-DK" altLang="ja-JP" dirty="0"/>
              <a:t>Even for </a:t>
            </a:r>
            <a:r>
              <a:rPr lang="da-DK" altLang="ja-JP" dirty="0">
                <a:solidFill>
                  <a:srgbClr val="0000FF"/>
                </a:solidFill>
              </a:rPr>
              <a:t>CO</a:t>
            </a:r>
          </a:p>
          <a:p>
            <a:pPr lvl="2"/>
            <a:r>
              <a:rPr lang="da-DK" altLang="ja-JP" dirty="0"/>
              <a:t>Heavy organic molecules: Should be relatively weak</a:t>
            </a:r>
          </a:p>
          <a:p>
            <a:pPr lvl="1"/>
            <a:r>
              <a:rPr lang="da-DK" altLang="ja-JP" dirty="0">
                <a:solidFill>
                  <a:srgbClr val="0000FF"/>
                </a:solidFill>
              </a:rPr>
              <a:t>Light molecules</a:t>
            </a:r>
            <a:r>
              <a:rPr lang="ja-JP" altLang="en-US" dirty="0">
                <a:solidFill>
                  <a:srgbClr val="0000FF"/>
                </a:solidFill>
              </a:rPr>
              <a:t> </a:t>
            </a:r>
            <a:r>
              <a:rPr lang="en-US" altLang="ja-JP" dirty="0">
                <a:solidFill>
                  <a:srgbClr val="0000FF"/>
                </a:solidFill>
              </a:rPr>
              <a:t>(</a:t>
            </a:r>
            <a:r>
              <a:rPr lang="en-US" altLang="ja-JP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altLang="ja-JP" dirty="0">
                <a:solidFill>
                  <a:srgbClr val="0000FF"/>
                </a:solidFill>
              </a:rPr>
              <a:t>small moment of inertia)</a:t>
            </a:r>
            <a:r>
              <a:rPr lang="da-DK" altLang="ja-JP" dirty="0"/>
              <a:t>:</a:t>
            </a:r>
          </a:p>
          <a:p>
            <a:pPr lvl="1">
              <a:buNone/>
            </a:pPr>
            <a:endParaRPr lang="da-DK" altLang="ja-JP" dirty="0"/>
          </a:p>
          <a:p>
            <a:pPr lvl="1"/>
            <a:endParaRPr lang="da-DK" altLang="ja-JP" dirty="0"/>
          </a:p>
          <a:p>
            <a:pPr lvl="1">
              <a:buNone/>
            </a:pPr>
            <a:r>
              <a:rPr lang="da-DK" altLang="ja-JP" dirty="0"/>
              <a:t>	</a:t>
            </a:r>
            <a:r>
              <a:rPr lang="da-DK" altLang="ja-JP" dirty="0">
                <a:solidFill>
                  <a:srgbClr val="008000"/>
                </a:solidFill>
              </a:rPr>
              <a:t>H</a:t>
            </a:r>
            <a:r>
              <a:rPr lang="da-DK" altLang="ja-JP" baseline="-25000" dirty="0">
                <a:solidFill>
                  <a:srgbClr val="008000"/>
                </a:solidFill>
              </a:rPr>
              <a:t>2</a:t>
            </a:r>
            <a:r>
              <a:rPr lang="da-DK" altLang="ja-JP" dirty="0">
                <a:solidFill>
                  <a:srgbClr val="008000"/>
                </a:solidFill>
              </a:rPr>
              <a:t>D</a:t>
            </a:r>
            <a:r>
              <a:rPr lang="da-DK" altLang="ja-JP" baseline="30000" dirty="0">
                <a:solidFill>
                  <a:srgbClr val="008000"/>
                </a:solidFill>
              </a:rPr>
              <a:t>+</a:t>
            </a:r>
            <a:r>
              <a:rPr lang="da-DK" altLang="ja-JP" dirty="0">
                <a:solidFill>
                  <a:srgbClr val="008000"/>
                </a:solidFill>
              </a:rPr>
              <a:t>, HD</a:t>
            </a:r>
            <a:r>
              <a:rPr lang="da-DK" altLang="ja-JP" baseline="-25000" dirty="0">
                <a:solidFill>
                  <a:srgbClr val="008000"/>
                </a:solidFill>
              </a:rPr>
              <a:t>2</a:t>
            </a:r>
            <a:r>
              <a:rPr lang="da-DK" altLang="ja-JP" baseline="30000" dirty="0">
                <a:solidFill>
                  <a:srgbClr val="008000"/>
                </a:solidFill>
              </a:rPr>
              <a:t>+</a:t>
            </a:r>
            <a:r>
              <a:rPr lang="da-DK" altLang="ja-JP" dirty="0">
                <a:solidFill>
                  <a:srgbClr val="008000"/>
                </a:solidFill>
              </a:rPr>
              <a:t>, CH, CH</a:t>
            </a:r>
            <a:r>
              <a:rPr lang="da-DK" altLang="ja-JP" baseline="30000" dirty="0">
                <a:solidFill>
                  <a:srgbClr val="008000"/>
                </a:solidFill>
              </a:rPr>
              <a:t>+</a:t>
            </a:r>
            <a:r>
              <a:rPr lang="da-DK" altLang="ja-JP" dirty="0">
                <a:solidFill>
                  <a:srgbClr val="008000"/>
                </a:solidFill>
              </a:rPr>
              <a:t>, NH, OH, OH</a:t>
            </a:r>
            <a:r>
              <a:rPr lang="da-DK" altLang="ja-JP" baseline="30000" dirty="0">
                <a:solidFill>
                  <a:srgbClr val="008000"/>
                </a:solidFill>
              </a:rPr>
              <a:t>+</a:t>
            </a:r>
            <a:r>
              <a:rPr lang="da-DK" altLang="ja-JP" dirty="0">
                <a:solidFill>
                  <a:srgbClr val="008000"/>
                </a:solidFill>
              </a:rPr>
              <a:t>, H</a:t>
            </a:r>
            <a:r>
              <a:rPr lang="da-DK" altLang="ja-JP" baseline="-25000" dirty="0">
                <a:solidFill>
                  <a:srgbClr val="008000"/>
                </a:solidFill>
              </a:rPr>
              <a:t>2</a:t>
            </a:r>
            <a:r>
              <a:rPr lang="da-DK" altLang="ja-JP" dirty="0">
                <a:solidFill>
                  <a:srgbClr val="008000"/>
                </a:solidFill>
              </a:rPr>
              <a:t>O, H</a:t>
            </a:r>
            <a:r>
              <a:rPr lang="da-DK" altLang="ja-JP" baseline="-25000" dirty="0">
                <a:solidFill>
                  <a:srgbClr val="008000"/>
                </a:solidFill>
              </a:rPr>
              <a:t>2</a:t>
            </a:r>
            <a:r>
              <a:rPr lang="da-DK" altLang="ja-JP" dirty="0">
                <a:solidFill>
                  <a:srgbClr val="008000"/>
                </a:solidFill>
              </a:rPr>
              <a:t>O</a:t>
            </a:r>
            <a:r>
              <a:rPr lang="da-DK" altLang="ja-JP" baseline="30000" dirty="0">
                <a:solidFill>
                  <a:srgbClr val="008000"/>
                </a:solidFill>
              </a:rPr>
              <a:t>+</a:t>
            </a:r>
            <a:r>
              <a:rPr lang="da-DK" altLang="ja-JP" dirty="0">
                <a:solidFill>
                  <a:srgbClr val="008000"/>
                </a:solidFill>
              </a:rPr>
              <a:t>, NH</a:t>
            </a:r>
            <a:r>
              <a:rPr lang="da-DK" altLang="ja-JP" baseline="-25000" dirty="0">
                <a:solidFill>
                  <a:srgbClr val="008000"/>
                </a:solidFill>
              </a:rPr>
              <a:t>3</a:t>
            </a:r>
            <a:r>
              <a:rPr lang="da-DK" altLang="ja-JP" dirty="0">
                <a:solidFill>
                  <a:srgbClr val="008000"/>
                </a:solidFill>
              </a:rPr>
              <a:t>,,, </a:t>
            </a:r>
            <a:r>
              <a:rPr lang="da-DK" altLang="ja-JP" dirty="0"/>
              <a:t>			</a:t>
            </a:r>
          </a:p>
          <a:p>
            <a:pPr lvl="1"/>
            <a:r>
              <a:rPr lang="da-DK" altLang="ja-JP" dirty="0">
                <a:solidFill>
                  <a:srgbClr val="0000FF"/>
                </a:solidFill>
              </a:rPr>
              <a:t>Atomic (fine structure) lines </a:t>
            </a:r>
            <a:r>
              <a:rPr lang="da-DK" altLang="ja-JP" dirty="0"/>
              <a:t>: </a:t>
            </a:r>
            <a:r>
              <a:rPr lang="da-DK" altLang="ja-JP" dirty="0">
                <a:solidFill>
                  <a:srgbClr val="008000"/>
                </a:solidFill>
              </a:rPr>
              <a:t>C, N</a:t>
            </a:r>
            <a:r>
              <a:rPr lang="da-DK" altLang="ja-JP" baseline="30000" dirty="0">
                <a:solidFill>
                  <a:srgbClr val="008000"/>
                </a:solidFill>
              </a:rPr>
              <a:t>+</a:t>
            </a:r>
            <a:r>
              <a:rPr lang="da-DK" altLang="ja-JP" dirty="0">
                <a:solidFill>
                  <a:srgbClr val="008000"/>
                </a:solidFill>
              </a:rPr>
              <a:t>,</a:t>
            </a:r>
            <a:r>
              <a:rPr lang="ja-JP" altLang="en-US" dirty="0">
                <a:solidFill>
                  <a:srgbClr val="008000"/>
                </a:solidFill>
              </a:rPr>
              <a:t> </a:t>
            </a:r>
            <a:r>
              <a:rPr lang="en-US" altLang="ja-JP" dirty="0">
                <a:solidFill>
                  <a:srgbClr val="008000"/>
                </a:solidFill>
              </a:rPr>
              <a:t>O</a:t>
            </a:r>
            <a:r>
              <a:rPr lang="da-DK" altLang="ja-JP" dirty="0">
                <a:solidFill>
                  <a:srgbClr val="008000"/>
                </a:solidFill>
              </a:rPr>
              <a:t>,</a:t>
            </a:r>
            <a:r>
              <a:rPr lang="ja-JP" altLang="en-US" dirty="0">
                <a:solidFill>
                  <a:srgbClr val="008000"/>
                </a:solidFill>
              </a:rPr>
              <a:t> </a:t>
            </a:r>
            <a:r>
              <a:rPr lang="en-US" altLang="ja-JP" dirty="0">
                <a:solidFill>
                  <a:srgbClr val="008000"/>
                </a:solidFill>
              </a:rPr>
              <a:t>…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1698B5E-03B3-47C7-8CE1-02B46B4B58E4}"/>
              </a:ext>
            </a:extLst>
          </p:cNvPr>
          <p:cNvGrpSpPr/>
          <p:nvPr/>
        </p:nvGrpSpPr>
        <p:grpSpPr>
          <a:xfrm>
            <a:off x="1224643" y="3264738"/>
            <a:ext cx="6694714" cy="1034143"/>
            <a:chOff x="457200" y="3776802"/>
            <a:chExt cx="6694714" cy="1034143"/>
          </a:xfrm>
        </p:grpSpPr>
        <p:sp>
          <p:nvSpPr>
            <p:cNvPr id="8" name="正方形/長方形 7"/>
            <p:cNvSpPr/>
            <p:nvPr/>
          </p:nvSpPr>
          <p:spPr>
            <a:xfrm>
              <a:off x="457200" y="3776802"/>
              <a:ext cx="6694714" cy="103414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aphicFrame>
          <p:nvGraphicFramePr>
            <p:cNvPr id="9" name="オブジェクト 8">
              <a:extLst>
                <a:ext uri="{FF2B5EF4-FFF2-40B4-BE49-F238E27FC236}">
                  <a16:creationId xmlns:a16="http://schemas.microsoft.com/office/drawing/2014/main" id="{0D9CA2E9-585E-4F96-8DF4-90FED73E380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9106440"/>
                </p:ext>
              </p:extLst>
            </p:nvPr>
          </p:nvGraphicFramePr>
          <p:xfrm>
            <a:off x="552280" y="3807043"/>
            <a:ext cx="6504554" cy="9497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" name="Equation" r:id="rId3" imgW="2869920" imgH="419040" progId="Equation.DSMT4">
                    <p:embed/>
                  </p:oleObj>
                </mc:Choice>
                <mc:Fallback>
                  <p:oleObj name="Equation" r:id="rId3" imgW="2869920" imgH="419040" progId="Equation.DSMT4">
                    <p:embed/>
                    <p:pic>
                      <p:nvPicPr>
                        <p:cNvPr id="7" name="オブジェクト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280" y="3807043"/>
                          <a:ext cx="6504554" cy="9497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コンテンツ プレースホルダ 2">
            <a:extLst>
              <a:ext uri="{FF2B5EF4-FFF2-40B4-BE49-F238E27FC236}">
                <a16:creationId xmlns:a16="http://schemas.microsoft.com/office/drawing/2014/main" id="{C4DBCF2D-ACB4-4447-A466-82B86F8CB04F}"/>
              </a:ext>
            </a:extLst>
          </p:cNvPr>
          <p:cNvSpPr txBox="1">
            <a:spLocks/>
          </p:cNvSpPr>
          <p:nvPr/>
        </p:nvSpPr>
        <p:spPr>
          <a:xfrm>
            <a:off x="386504" y="4740206"/>
            <a:ext cx="8599000" cy="1807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altLang="ja-JP" sz="2800" dirty="0">
                <a:solidFill>
                  <a:srgbClr val="FF0000"/>
                </a:solidFill>
              </a:rPr>
              <a:t>					</a:t>
            </a:r>
            <a:r>
              <a:rPr lang="da-DK" altLang="ja-JP" dirty="0">
                <a:solidFill>
                  <a:srgbClr val="FF0000"/>
                </a:solidFill>
              </a:rPr>
              <a:t>HeH</a:t>
            </a:r>
            <a:r>
              <a:rPr lang="da-DK" altLang="ja-JP" baseline="30000" dirty="0">
                <a:solidFill>
                  <a:srgbClr val="FF0000"/>
                </a:solidFill>
              </a:rPr>
              <a:t>+</a:t>
            </a:r>
            <a:r>
              <a:rPr lang="da-DK" altLang="ja-JP" dirty="0">
                <a:solidFill>
                  <a:srgbClr val="FF0000"/>
                </a:solidFill>
              </a:rPr>
              <a:t>, ArH</a:t>
            </a:r>
            <a:r>
              <a:rPr lang="da-DK" altLang="ja-JP" baseline="30000" dirty="0">
                <a:solidFill>
                  <a:srgbClr val="FF0000"/>
                </a:solidFill>
              </a:rPr>
              <a:t>+</a:t>
            </a:r>
          </a:p>
          <a:p>
            <a:pPr marL="0" indent="0">
              <a:buNone/>
            </a:pPr>
            <a:endParaRPr lang="da-DK" altLang="ja-JP" sz="2000" dirty="0"/>
          </a:p>
          <a:p>
            <a:pPr lvl="1"/>
            <a:r>
              <a:rPr lang="da-DK" altLang="ja-JP" sz="3600" dirty="0">
                <a:solidFill>
                  <a:srgbClr val="FF0000"/>
                </a:solidFill>
              </a:rPr>
              <a:t>Slow vibrations</a:t>
            </a:r>
            <a:r>
              <a:rPr lang="da-DK" altLang="ja-JP" sz="3600" dirty="0"/>
              <a:t>: </a:t>
            </a:r>
            <a:r>
              <a:rPr lang="da-DK" altLang="ja-JP" sz="3600" dirty="0">
                <a:solidFill>
                  <a:srgbClr val="008000"/>
                </a:solidFill>
              </a:rPr>
              <a:t>Carbon-chain molecules</a:t>
            </a:r>
            <a:endParaRPr lang="en-US" altLang="ja-JP" sz="3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142"/>
            <a:ext cx="8229600" cy="68330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4000" dirty="0"/>
              <a:t>Summary</a:t>
            </a:r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half" idx="1"/>
          </p:nvPr>
        </p:nvSpPr>
        <p:spPr>
          <a:xfrm>
            <a:off x="239486" y="846473"/>
            <a:ext cx="8763000" cy="5967984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3600" dirty="0">
                <a:solidFill>
                  <a:srgbClr val="0000FF"/>
                </a:solidFill>
                <a:sym typeface="Wingdings" pitchFamily="2" charset="2"/>
              </a:rPr>
              <a:t>Lines in the THz region</a:t>
            </a:r>
          </a:p>
          <a:p>
            <a:pPr lvl="1"/>
            <a:r>
              <a:rPr lang="en-US" altLang="ja-JP" sz="3200" dirty="0">
                <a:sym typeface="Wingdings" pitchFamily="2" charset="2"/>
              </a:rPr>
              <a:t>World of mainly atoms and light molecules</a:t>
            </a:r>
          </a:p>
          <a:p>
            <a:pPr lvl="2"/>
            <a:r>
              <a:rPr lang="en-US" altLang="ja-JP" sz="2800" dirty="0">
                <a:solidFill>
                  <a:srgbClr val="FF0000"/>
                </a:solidFill>
                <a:sym typeface="Wingdings" pitchFamily="2" charset="2"/>
              </a:rPr>
              <a:t>In addition “slow vibration” of mainly long molecules</a:t>
            </a:r>
          </a:p>
          <a:p>
            <a:r>
              <a:rPr lang="en-US" altLang="ja-JP" sz="3600" dirty="0">
                <a:solidFill>
                  <a:srgbClr val="0000FF"/>
                </a:solidFill>
                <a:sym typeface="Wingdings" pitchFamily="2" charset="2"/>
              </a:rPr>
              <a:t>Science cases</a:t>
            </a:r>
          </a:p>
          <a:p>
            <a:pPr lvl="1"/>
            <a:r>
              <a:rPr lang="en-US" altLang="ja-JP" sz="3200" dirty="0">
                <a:solidFill>
                  <a:srgbClr val="FF0000"/>
                </a:solidFill>
                <a:sym typeface="Wingdings" pitchFamily="2" charset="2"/>
              </a:rPr>
              <a:t>Basic chemical network</a:t>
            </a:r>
          </a:p>
          <a:p>
            <a:pPr lvl="2"/>
            <a:r>
              <a:rPr lang="en-US" altLang="ja-JP" sz="2800" dirty="0">
                <a:solidFill>
                  <a:srgbClr val="FF0000"/>
                </a:solidFill>
                <a:sym typeface="Wingdings" pitchFamily="2" charset="2"/>
              </a:rPr>
              <a:t>Deuterium concentration</a:t>
            </a:r>
          </a:p>
          <a:p>
            <a:pPr lvl="2"/>
            <a:r>
              <a:rPr lang="en-US" altLang="ja-JP" sz="2800" dirty="0">
                <a:solidFill>
                  <a:srgbClr val="FF0000"/>
                </a:solidFill>
                <a:sym typeface="Wingdings" pitchFamily="2" charset="2"/>
              </a:rPr>
              <a:t>Behavior of noble gases (relatively low excitation)</a:t>
            </a:r>
            <a:endParaRPr lang="en-US" altLang="ja-JP" sz="3200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en-US" altLang="ja-JP" sz="3200" dirty="0">
                <a:sym typeface="Wingdings" pitchFamily="2" charset="2"/>
              </a:rPr>
              <a:t>Tracers of AGN (XDR)</a:t>
            </a:r>
          </a:p>
          <a:p>
            <a:pPr lvl="1"/>
            <a:r>
              <a:rPr lang="en-US" altLang="ja-JP" sz="3200" dirty="0">
                <a:sym typeface="Wingdings" pitchFamily="2" charset="2"/>
              </a:rPr>
              <a:t>Tracers of shocks</a:t>
            </a:r>
          </a:p>
          <a:p>
            <a:pPr lvl="1"/>
            <a:r>
              <a:rPr lang="en-US" altLang="ja-JP" sz="3200" dirty="0">
                <a:sym typeface="Wingdings" pitchFamily="2" charset="2"/>
              </a:rPr>
              <a:t>Atomic diffuse phase</a:t>
            </a:r>
          </a:p>
          <a:p>
            <a:pPr lvl="1"/>
            <a:r>
              <a:rPr lang="da-DK" altLang="ja-JP" sz="3200" dirty="0">
                <a:solidFill>
                  <a:srgbClr val="FF0000"/>
                </a:solidFill>
              </a:rPr>
              <a:t>Carbon-chain molecules (</a:t>
            </a:r>
            <a:r>
              <a:rPr lang="da-DK" altLang="ja-JP" sz="3200" dirty="0">
                <a:solidFill>
                  <a:srgbClr val="008000"/>
                </a:solidFill>
              </a:rPr>
              <a:t>no dipole moment </a:t>
            </a:r>
            <a:r>
              <a:rPr lang="da-DK" altLang="ja-JP" sz="3200" dirty="0">
                <a:solidFill>
                  <a:srgbClr val="FF0000"/>
                </a:solidFill>
              </a:rPr>
              <a:t>in relatively low excitation)</a:t>
            </a:r>
            <a:endParaRPr lang="en-US" altLang="ja-JP" sz="3200" dirty="0">
              <a:sym typeface="Wingdings" pitchFamily="2" charset="2"/>
            </a:endParaRPr>
          </a:p>
          <a:p>
            <a:endParaRPr lang="en-US" altLang="ja-JP" dirty="0">
              <a:sym typeface="Wingdings" pitchFamily="2" charset="2"/>
            </a:endParaRPr>
          </a:p>
          <a:p>
            <a:endParaRPr lang="en-US" altLang="ja-JP" dirty="0">
              <a:sym typeface="Wingdings" pitchFamily="2" charset="2"/>
            </a:endParaRPr>
          </a:p>
          <a:p>
            <a:endParaRPr lang="en-US" altLang="ja-JP" dirty="0">
              <a:sym typeface="Wingdings" pitchFamily="2" charset="2"/>
            </a:endParaRPr>
          </a:p>
          <a:p>
            <a:endParaRPr lang="en-US" altLang="ja-JP" dirty="0">
              <a:sym typeface="Wingdings" pitchFamily="2" charset="2"/>
            </a:endParaRPr>
          </a:p>
          <a:p>
            <a:endParaRPr lang="en-US" altLang="ja-JP" dirty="0">
              <a:sym typeface="Wingdings" pitchFamily="2" charset="2"/>
            </a:endParaRPr>
          </a:p>
          <a:p>
            <a:endParaRPr lang="en-US" altLang="ja-JP" dirty="0">
              <a:sym typeface="Wingdings" pitchFamily="2" charset="2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pic>
        <p:nvPicPr>
          <p:cNvPr id="7" name="Picture 2" descr="http://www.px.tsukuba.ac.jp/%7Enakai/astroobs/images/antarctic-10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4644" y="295433"/>
            <a:ext cx="1257842" cy="13542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4000" dirty="0">
                <a:solidFill>
                  <a:srgbClr val="C00000"/>
                </a:solidFill>
              </a:rPr>
              <a:t>Typical spectral lines in the THz region </a:t>
            </a:r>
            <a:endParaRPr kumimoji="1" lang="ja-JP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r>
              <a:rPr lang="da-DK" altLang="ja-JP" dirty="0"/>
              <a:t>Hydrogen related</a:t>
            </a:r>
          </a:p>
          <a:p>
            <a:pPr lvl="1"/>
            <a:r>
              <a:rPr lang="da-DK" altLang="ja-JP" dirty="0">
                <a:solidFill>
                  <a:srgbClr val="0000FF"/>
                </a:solidFill>
              </a:rPr>
              <a:t>H (recombination), H</a:t>
            </a:r>
            <a:r>
              <a:rPr lang="da-DK" altLang="ja-JP" baseline="-25000" dirty="0">
                <a:solidFill>
                  <a:srgbClr val="0000FF"/>
                </a:solidFill>
              </a:rPr>
              <a:t>2</a:t>
            </a:r>
            <a:r>
              <a:rPr lang="da-DK" altLang="ja-JP" dirty="0">
                <a:solidFill>
                  <a:srgbClr val="0000FF"/>
                </a:solidFill>
              </a:rPr>
              <a:t>D</a:t>
            </a:r>
            <a:r>
              <a:rPr lang="da-DK" altLang="ja-JP" baseline="30000" dirty="0">
                <a:solidFill>
                  <a:srgbClr val="0000FF"/>
                </a:solidFill>
              </a:rPr>
              <a:t>+</a:t>
            </a:r>
            <a:r>
              <a:rPr lang="da-DK" altLang="ja-JP" dirty="0">
                <a:solidFill>
                  <a:srgbClr val="0000FF"/>
                </a:solidFill>
              </a:rPr>
              <a:t>, HD</a:t>
            </a:r>
            <a:r>
              <a:rPr lang="da-DK" altLang="ja-JP" baseline="-25000" dirty="0">
                <a:solidFill>
                  <a:srgbClr val="0000FF"/>
                </a:solidFill>
              </a:rPr>
              <a:t>2</a:t>
            </a:r>
            <a:r>
              <a:rPr lang="da-DK" altLang="ja-JP" baseline="30000" dirty="0">
                <a:solidFill>
                  <a:srgbClr val="0000FF"/>
                </a:solidFill>
              </a:rPr>
              <a:t>+</a:t>
            </a:r>
            <a:r>
              <a:rPr lang="da-DK" altLang="ja-JP" dirty="0">
                <a:solidFill>
                  <a:srgbClr val="0000FF"/>
                </a:solidFill>
              </a:rPr>
              <a:t> </a:t>
            </a:r>
          </a:p>
          <a:p>
            <a:r>
              <a:rPr lang="da-DK" altLang="ja-JP" dirty="0"/>
              <a:t>Carbon related</a:t>
            </a:r>
          </a:p>
          <a:p>
            <a:pPr lvl="1"/>
            <a:r>
              <a:rPr lang="da-DK" altLang="ja-JP" dirty="0">
                <a:solidFill>
                  <a:srgbClr val="0000FF"/>
                </a:solidFill>
              </a:rPr>
              <a:t>C, C</a:t>
            </a:r>
            <a:r>
              <a:rPr lang="da-DK" altLang="ja-JP" baseline="30000" dirty="0">
                <a:solidFill>
                  <a:srgbClr val="0000FF"/>
                </a:solidFill>
              </a:rPr>
              <a:t>+</a:t>
            </a:r>
            <a:r>
              <a:rPr lang="da-DK" altLang="ja-JP" dirty="0">
                <a:solidFill>
                  <a:srgbClr val="0000FF"/>
                </a:solidFill>
              </a:rPr>
              <a:t>, CH, CH</a:t>
            </a:r>
            <a:r>
              <a:rPr lang="da-DK" altLang="ja-JP" baseline="30000" dirty="0">
                <a:solidFill>
                  <a:srgbClr val="0000FF"/>
                </a:solidFill>
              </a:rPr>
              <a:t>+</a:t>
            </a:r>
            <a:r>
              <a:rPr lang="da-DK" altLang="ja-JP" dirty="0">
                <a:solidFill>
                  <a:srgbClr val="0000FF"/>
                </a:solidFill>
              </a:rPr>
              <a:t>, CH</a:t>
            </a:r>
            <a:r>
              <a:rPr lang="da-DK" altLang="ja-JP" baseline="-25000" dirty="0">
                <a:solidFill>
                  <a:srgbClr val="0000FF"/>
                </a:solidFill>
              </a:rPr>
              <a:t>2</a:t>
            </a:r>
            <a:r>
              <a:rPr lang="da-DK" altLang="ja-JP" dirty="0">
                <a:solidFill>
                  <a:srgbClr val="0000FF"/>
                </a:solidFill>
              </a:rPr>
              <a:t>, </a:t>
            </a:r>
            <a:r>
              <a:rPr lang="en-US" altLang="ja-JP" dirty="0">
                <a:solidFill>
                  <a:srgbClr val="0000FF"/>
                </a:solidFill>
              </a:rPr>
              <a:t>…</a:t>
            </a:r>
            <a:endParaRPr lang="da-DK" altLang="ja-JP" dirty="0">
              <a:solidFill>
                <a:srgbClr val="0000FF"/>
              </a:solidFill>
            </a:endParaRPr>
          </a:p>
          <a:p>
            <a:r>
              <a:rPr lang="da-DK" altLang="ja-JP" dirty="0"/>
              <a:t>Nitrogen related</a:t>
            </a:r>
          </a:p>
          <a:p>
            <a:pPr lvl="1"/>
            <a:r>
              <a:rPr lang="da-DK" altLang="ja-JP" dirty="0">
                <a:solidFill>
                  <a:srgbClr val="0000FF"/>
                </a:solidFill>
              </a:rPr>
              <a:t>N</a:t>
            </a:r>
            <a:r>
              <a:rPr lang="da-DK" altLang="ja-JP" baseline="30000" dirty="0">
                <a:solidFill>
                  <a:srgbClr val="0000FF"/>
                </a:solidFill>
              </a:rPr>
              <a:t>+</a:t>
            </a:r>
            <a:r>
              <a:rPr lang="da-DK" altLang="ja-JP" dirty="0">
                <a:solidFill>
                  <a:srgbClr val="0000FF"/>
                </a:solidFill>
              </a:rPr>
              <a:t>, N</a:t>
            </a:r>
            <a:r>
              <a:rPr lang="da-DK" altLang="ja-JP" baseline="30000" dirty="0">
                <a:solidFill>
                  <a:srgbClr val="0000FF"/>
                </a:solidFill>
              </a:rPr>
              <a:t>2+</a:t>
            </a:r>
            <a:r>
              <a:rPr lang="da-DK" altLang="ja-JP" dirty="0">
                <a:solidFill>
                  <a:srgbClr val="0000FF"/>
                </a:solidFill>
              </a:rPr>
              <a:t>, NH, NH</a:t>
            </a:r>
            <a:r>
              <a:rPr lang="da-DK" altLang="ja-JP" baseline="-25000" dirty="0">
                <a:solidFill>
                  <a:srgbClr val="0000FF"/>
                </a:solidFill>
              </a:rPr>
              <a:t>2</a:t>
            </a:r>
            <a:r>
              <a:rPr lang="da-DK" altLang="ja-JP" dirty="0">
                <a:solidFill>
                  <a:srgbClr val="0000FF"/>
                </a:solidFill>
              </a:rPr>
              <a:t>, NH</a:t>
            </a:r>
            <a:r>
              <a:rPr lang="da-DK" altLang="ja-JP" baseline="-25000" dirty="0">
                <a:solidFill>
                  <a:srgbClr val="0000FF"/>
                </a:solidFill>
              </a:rPr>
              <a:t>3</a:t>
            </a:r>
            <a:r>
              <a:rPr lang="da-DK" altLang="ja-JP" dirty="0">
                <a:solidFill>
                  <a:srgbClr val="0000FF"/>
                </a:solidFill>
              </a:rPr>
              <a:t>, </a:t>
            </a:r>
            <a:r>
              <a:rPr lang="en-US" altLang="ja-JP" dirty="0">
                <a:solidFill>
                  <a:srgbClr val="0000FF"/>
                </a:solidFill>
              </a:rPr>
              <a:t>…</a:t>
            </a:r>
            <a:endParaRPr lang="da-DK" altLang="ja-JP" dirty="0">
              <a:solidFill>
                <a:srgbClr val="0000FF"/>
              </a:solidFill>
            </a:endParaRPr>
          </a:p>
          <a:p>
            <a:r>
              <a:rPr lang="da-DK" altLang="ja-JP" dirty="0"/>
              <a:t>Oxygen related</a:t>
            </a:r>
          </a:p>
          <a:p>
            <a:pPr lvl="1"/>
            <a:r>
              <a:rPr lang="da-DK" altLang="ja-JP" dirty="0">
                <a:solidFill>
                  <a:srgbClr val="0000FF"/>
                </a:solidFill>
              </a:rPr>
              <a:t>O, O</a:t>
            </a:r>
            <a:r>
              <a:rPr lang="da-DK" altLang="ja-JP" baseline="30000" dirty="0">
                <a:solidFill>
                  <a:srgbClr val="0000FF"/>
                </a:solidFill>
              </a:rPr>
              <a:t>2+</a:t>
            </a:r>
            <a:r>
              <a:rPr lang="da-DK" altLang="ja-JP" dirty="0">
                <a:solidFill>
                  <a:srgbClr val="0000FF"/>
                </a:solidFill>
              </a:rPr>
              <a:t>,</a:t>
            </a:r>
            <a:r>
              <a:rPr lang="da-DK" altLang="ja-JP" baseline="30000" dirty="0">
                <a:solidFill>
                  <a:srgbClr val="0000FF"/>
                </a:solidFill>
              </a:rPr>
              <a:t> </a:t>
            </a:r>
            <a:r>
              <a:rPr lang="da-DK" altLang="ja-JP" dirty="0">
                <a:solidFill>
                  <a:srgbClr val="0000FF"/>
                </a:solidFill>
              </a:rPr>
              <a:t>OH, OH</a:t>
            </a:r>
            <a:r>
              <a:rPr lang="da-DK" altLang="ja-JP" baseline="30000" dirty="0">
                <a:solidFill>
                  <a:srgbClr val="0000FF"/>
                </a:solidFill>
              </a:rPr>
              <a:t>+</a:t>
            </a:r>
            <a:r>
              <a:rPr lang="da-DK" altLang="ja-JP" dirty="0">
                <a:solidFill>
                  <a:srgbClr val="0000FF"/>
                </a:solidFill>
              </a:rPr>
              <a:t>, H</a:t>
            </a:r>
            <a:r>
              <a:rPr lang="da-DK" altLang="ja-JP" baseline="-25000" dirty="0">
                <a:solidFill>
                  <a:srgbClr val="0000FF"/>
                </a:solidFill>
              </a:rPr>
              <a:t>2</a:t>
            </a:r>
            <a:r>
              <a:rPr lang="da-DK" altLang="ja-JP" dirty="0">
                <a:solidFill>
                  <a:srgbClr val="0000FF"/>
                </a:solidFill>
              </a:rPr>
              <a:t>O, H</a:t>
            </a:r>
            <a:r>
              <a:rPr lang="da-DK" altLang="ja-JP" baseline="-25000" dirty="0">
                <a:solidFill>
                  <a:srgbClr val="0000FF"/>
                </a:solidFill>
              </a:rPr>
              <a:t>2</a:t>
            </a:r>
            <a:r>
              <a:rPr lang="da-DK" altLang="ja-JP" dirty="0">
                <a:solidFill>
                  <a:srgbClr val="0000FF"/>
                </a:solidFill>
              </a:rPr>
              <a:t>O</a:t>
            </a:r>
            <a:r>
              <a:rPr lang="da-DK" altLang="ja-JP" baseline="30000" dirty="0">
                <a:solidFill>
                  <a:srgbClr val="0000FF"/>
                </a:solidFill>
              </a:rPr>
              <a:t>+</a:t>
            </a:r>
            <a:r>
              <a:rPr lang="da-DK" altLang="ja-JP" dirty="0">
                <a:solidFill>
                  <a:srgbClr val="0000FF"/>
                </a:solidFill>
              </a:rPr>
              <a:t> , </a:t>
            </a:r>
            <a:r>
              <a:rPr lang="en-US" altLang="ja-JP" dirty="0">
                <a:solidFill>
                  <a:srgbClr val="0000FF"/>
                </a:solidFill>
              </a:rPr>
              <a:t>…</a:t>
            </a:r>
            <a:r>
              <a:rPr lang="da-DK" altLang="ja-JP" dirty="0">
                <a:solidFill>
                  <a:srgbClr val="0000FF"/>
                </a:solidFill>
              </a:rPr>
              <a:t> </a:t>
            </a:r>
            <a:r>
              <a:rPr lang="da-DK" altLang="ja-JP" dirty="0"/>
              <a:t>			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4000" dirty="0">
                <a:solidFill>
                  <a:srgbClr val="C00000"/>
                </a:solidFill>
              </a:rPr>
              <a:t>Typical spectral lines in the THz region </a:t>
            </a:r>
            <a:endParaRPr kumimoji="1" lang="ja-JP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r>
              <a:rPr lang="da-DK" altLang="ja-JP" dirty="0"/>
              <a:t>Hydrogen related</a:t>
            </a:r>
          </a:p>
          <a:p>
            <a:pPr lvl="1"/>
            <a:r>
              <a:rPr lang="da-DK" altLang="ja-JP" dirty="0">
                <a:solidFill>
                  <a:srgbClr val="0000FF"/>
                </a:solidFill>
              </a:rPr>
              <a:t>H (recombination)	many</a:t>
            </a:r>
          </a:p>
          <a:p>
            <a:pPr lvl="1"/>
            <a:r>
              <a:rPr lang="da-DK" altLang="ja-JP" dirty="0">
                <a:solidFill>
                  <a:srgbClr val="0000FF"/>
                </a:solidFill>
              </a:rPr>
              <a:t>H</a:t>
            </a:r>
            <a:r>
              <a:rPr lang="da-DK" altLang="ja-JP" baseline="-25000" dirty="0">
                <a:solidFill>
                  <a:srgbClr val="0000FF"/>
                </a:solidFill>
              </a:rPr>
              <a:t>2</a:t>
            </a:r>
            <a:r>
              <a:rPr lang="da-DK" altLang="ja-JP" dirty="0">
                <a:solidFill>
                  <a:srgbClr val="0000FF"/>
                </a:solidFill>
              </a:rPr>
              <a:t>D</a:t>
            </a:r>
            <a:r>
              <a:rPr lang="da-DK" altLang="ja-JP" baseline="30000" dirty="0">
                <a:solidFill>
                  <a:srgbClr val="0000FF"/>
                </a:solidFill>
              </a:rPr>
              <a:t>+</a:t>
            </a:r>
            <a:r>
              <a:rPr lang="da-DK" altLang="ja-JP" dirty="0">
                <a:solidFill>
                  <a:srgbClr val="0000FF"/>
                </a:solidFill>
              </a:rPr>
              <a:t> 	</a:t>
            </a:r>
            <a:r>
              <a:rPr lang="en-US" altLang="ja-JP" sz="2400" dirty="0"/>
              <a:t> 372.42138 GHz,   1( 1, 0)- 1( 1, 1), </a:t>
            </a:r>
            <a:r>
              <a:rPr lang="en-US" altLang="ja-JP" sz="2400" dirty="0">
                <a:solidFill>
                  <a:srgbClr val="C00000"/>
                </a:solidFill>
              </a:rPr>
              <a:t>104.2 K</a:t>
            </a:r>
            <a:r>
              <a:rPr lang="en-US" altLang="ja-JP" sz="2400" dirty="0"/>
              <a:t> (CDMS)</a:t>
            </a:r>
          </a:p>
          <a:p>
            <a:pPr lvl="1">
              <a:buNone/>
            </a:pPr>
            <a:r>
              <a:rPr lang="en-US" altLang="ja-JP" sz="2400" dirty="0">
                <a:solidFill>
                  <a:srgbClr val="0000FF"/>
                </a:solidFill>
              </a:rPr>
              <a:t>				</a:t>
            </a:r>
            <a:r>
              <a:rPr lang="en-US" altLang="ja-JP" sz="2400" dirty="0"/>
              <a:t> </a:t>
            </a:r>
            <a:r>
              <a:rPr lang="en-US" altLang="ja-JP" sz="2400" dirty="0">
                <a:solidFill>
                  <a:srgbClr val="008000"/>
                </a:solidFill>
              </a:rPr>
              <a:t>1370.08488</a:t>
            </a:r>
            <a:r>
              <a:rPr lang="en-US" altLang="ja-JP" sz="2400" dirty="0"/>
              <a:t> GHz, 1( 0, 1)- 0( 0, 0), </a:t>
            </a:r>
            <a:r>
              <a:rPr lang="en-US" altLang="ja-JP" sz="2400" dirty="0">
                <a:solidFill>
                  <a:srgbClr val="C00000"/>
                </a:solidFill>
              </a:rPr>
              <a:t>65.8 K</a:t>
            </a:r>
            <a:endParaRPr lang="da-DK" altLang="ja-JP" dirty="0">
              <a:solidFill>
                <a:srgbClr val="C00000"/>
              </a:solidFill>
            </a:endParaRPr>
          </a:p>
          <a:p>
            <a:pPr lvl="1"/>
            <a:r>
              <a:rPr lang="da-DK" altLang="ja-JP" dirty="0">
                <a:solidFill>
                  <a:srgbClr val="0000FF"/>
                </a:solidFill>
              </a:rPr>
              <a:t>HD</a:t>
            </a:r>
            <a:r>
              <a:rPr lang="da-DK" altLang="ja-JP" baseline="-25000" dirty="0">
                <a:solidFill>
                  <a:srgbClr val="0000FF"/>
                </a:solidFill>
              </a:rPr>
              <a:t>2</a:t>
            </a:r>
            <a:r>
              <a:rPr lang="da-DK" altLang="ja-JP" baseline="30000" dirty="0">
                <a:solidFill>
                  <a:srgbClr val="0000FF"/>
                </a:solidFill>
              </a:rPr>
              <a:t>+</a:t>
            </a:r>
            <a:r>
              <a:rPr lang="da-DK" altLang="ja-JP" dirty="0">
                <a:solidFill>
                  <a:srgbClr val="0000FF"/>
                </a:solidFill>
              </a:rPr>
              <a:t> 	</a:t>
            </a:r>
            <a:r>
              <a:rPr lang="pt-BR" altLang="ja-JP" dirty="0"/>
              <a:t> </a:t>
            </a:r>
            <a:r>
              <a:rPr lang="pt-BR" altLang="ja-JP" sz="2400" dirty="0"/>
              <a:t>691.66048 GHz,   1( 1, 0)- 1( 0, 1), </a:t>
            </a:r>
            <a:r>
              <a:rPr lang="pt-BR" altLang="ja-JP" sz="2400" dirty="0">
                <a:solidFill>
                  <a:srgbClr val="C00000"/>
                </a:solidFill>
              </a:rPr>
              <a:t>83.4 K</a:t>
            </a:r>
            <a:r>
              <a:rPr lang="pt-BR" altLang="ja-JP" sz="2400" dirty="0"/>
              <a:t> (CDMS)</a:t>
            </a:r>
          </a:p>
          <a:p>
            <a:pPr lvl="1">
              <a:buNone/>
            </a:pPr>
            <a:r>
              <a:rPr lang="pt-BR" altLang="ja-JP" sz="2400" dirty="0">
                <a:solidFill>
                  <a:srgbClr val="0000FF"/>
                </a:solidFill>
              </a:rPr>
              <a:t>				</a:t>
            </a:r>
            <a:r>
              <a:rPr lang="en-US" altLang="ja-JP" sz="2400" dirty="0">
                <a:solidFill>
                  <a:srgbClr val="0000FF"/>
                </a:solidFill>
              </a:rPr>
              <a:t> </a:t>
            </a:r>
            <a:r>
              <a:rPr lang="en-US" altLang="ja-JP" sz="2400" dirty="0">
                <a:solidFill>
                  <a:srgbClr val="008000"/>
                </a:solidFill>
              </a:rPr>
              <a:t>1370.05160</a:t>
            </a:r>
            <a:r>
              <a:rPr lang="en-US" altLang="ja-JP" sz="2400" dirty="0"/>
              <a:t> GHz, 2( 2, 0)- 2( 1, 1), </a:t>
            </a:r>
            <a:r>
              <a:rPr lang="en-US" altLang="ja-JP" sz="2400" dirty="0">
                <a:solidFill>
                  <a:srgbClr val="C00000"/>
                </a:solidFill>
              </a:rPr>
              <a:t>261</a:t>
            </a:r>
            <a:r>
              <a:rPr lang="ja-JP" altLang="en-US" sz="2400" dirty="0">
                <a:solidFill>
                  <a:srgbClr val="C00000"/>
                </a:solidFill>
              </a:rPr>
              <a:t> </a:t>
            </a:r>
            <a:r>
              <a:rPr lang="en-US" altLang="ja-JP" sz="2400" dirty="0">
                <a:solidFill>
                  <a:srgbClr val="C00000"/>
                </a:solidFill>
              </a:rPr>
              <a:t>K</a:t>
            </a:r>
          </a:p>
          <a:p>
            <a:pPr lvl="1">
              <a:buNone/>
            </a:pPr>
            <a:r>
              <a:rPr lang="en-US" altLang="ja-JP" sz="2400" dirty="0"/>
              <a:t>				</a:t>
            </a:r>
            <a:r>
              <a:rPr lang="pt-BR" altLang="ja-JP" dirty="0"/>
              <a:t> </a:t>
            </a:r>
            <a:r>
              <a:rPr lang="pt-BR" altLang="ja-JP" sz="2400" dirty="0"/>
              <a:t>1476.60571 GHz, 1( 1, 1)- 0( 0, 0), </a:t>
            </a:r>
            <a:r>
              <a:rPr lang="pt-BR" altLang="ja-JP" sz="2400" dirty="0">
                <a:solidFill>
                  <a:srgbClr val="C00000"/>
                </a:solidFill>
              </a:rPr>
              <a:t>70.9 K</a:t>
            </a:r>
          </a:p>
          <a:p>
            <a:pPr lvl="1">
              <a:buNone/>
            </a:pPr>
            <a:r>
              <a:rPr lang="pt-BR" altLang="ja-JP" sz="2400" dirty="0">
                <a:solidFill>
                  <a:srgbClr val="C00000"/>
                </a:solidFill>
              </a:rPr>
              <a:t>					</a:t>
            </a:r>
            <a:r>
              <a:rPr lang="da-DK" altLang="ja-JP" sz="2400" dirty="0">
                <a:solidFill>
                  <a:srgbClr val="008000"/>
                </a:solidFill>
              </a:rPr>
              <a:t>(203 </a:t>
            </a:r>
            <a:r>
              <a:rPr lang="da-DK" altLang="ja-JP" sz="2400" dirty="0">
                <a:solidFill>
                  <a:srgbClr val="008000"/>
                </a:solidFill>
                <a:latin typeface="Symbol" pitchFamily="18" charset="2"/>
              </a:rPr>
              <a:t>m</a:t>
            </a:r>
            <a:r>
              <a:rPr lang="da-DK" altLang="ja-JP" sz="2400" dirty="0">
                <a:solidFill>
                  <a:srgbClr val="008000"/>
                </a:solidFill>
              </a:rPr>
              <a:t>m)</a:t>
            </a:r>
          </a:p>
          <a:p>
            <a:pPr lvl="1">
              <a:buNone/>
            </a:pPr>
            <a:endParaRPr lang="da-DK" altLang="ja-JP" dirty="0">
              <a:solidFill>
                <a:srgbClr val="C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333374" y="1502226"/>
            <a:ext cx="8556171" cy="4756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da-DK" altLang="ja-JP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da-DK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da-DK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da-DK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	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								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円形吹き出し 6"/>
          <p:cNvSpPr/>
          <p:nvPr/>
        </p:nvSpPr>
        <p:spPr>
          <a:xfrm>
            <a:off x="6770913" y="1796143"/>
            <a:ext cx="1807029" cy="489857"/>
          </a:xfrm>
          <a:prstGeom prst="wedgeEllipseCallout">
            <a:avLst>
              <a:gd name="adj1" fmla="val -33484"/>
              <a:gd name="adj2" fmla="val 1402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i="1" dirty="0">
                <a:solidFill>
                  <a:sysClr val="windowText" lastClr="000000"/>
                </a:solidFill>
              </a:rPr>
              <a:t>E</a:t>
            </a:r>
            <a:r>
              <a:rPr kumimoji="1" lang="en-US" altLang="ja-JP" sz="2400" dirty="0">
                <a:solidFill>
                  <a:sysClr val="windowText" lastClr="000000"/>
                </a:solidFill>
              </a:rPr>
              <a:t>(upper)</a:t>
            </a:r>
            <a:endParaRPr kumimoji="1" lang="ja-JP" altLang="en-US" sz="24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673628"/>
              </p:ext>
            </p:extLst>
          </p:nvPr>
        </p:nvGraphicFramePr>
        <p:xfrm>
          <a:off x="2819401" y="5881090"/>
          <a:ext cx="2133600" cy="89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6" name="数式" r:id="rId3" imgW="1028520" imgH="431640" progId="Equation.3">
                  <p:embed/>
                </p:oleObj>
              </mc:Choice>
              <mc:Fallback>
                <p:oleObj name="数式" r:id="rId3" imgW="102852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5881090"/>
                        <a:ext cx="2133600" cy="8946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529F5CE-60C3-4637-854C-9172AF3758D2}"/>
              </a:ext>
            </a:extLst>
          </p:cNvPr>
          <p:cNvSpPr/>
          <p:nvPr/>
        </p:nvSpPr>
        <p:spPr>
          <a:xfrm>
            <a:off x="6019800" y="5355774"/>
            <a:ext cx="2633891" cy="1098545"/>
          </a:xfrm>
          <a:prstGeom prst="wedgeRoundRectCallout">
            <a:avLst>
              <a:gd name="adj1" fmla="val -53674"/>
              <a:gd name="adj2" fmla="val -9005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Recently detected (SOFIA, Harju et al. 2017)</a:t>
            </a:r>
            <a:endParaRPr kumimoji="1" lang="ja-JP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4000" dirty="0">
                <a:solidFill>
                  <a:srgbClr val="C00000"/>
                </a:solidFill>
              </a:rPr>
              <a:t>Typical spectral lines in the THz region </a:t>
            </a:r>
            <a:endParaRPr kumimoji="1" lang="ja-JP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199" y="1534884"/>
            <a:ext cx="8501743" cy="5029200"/>
          </a:xfrm>
        </p:spPr>
        <p:txBody>
          <a:bodyPr>
            <a:noAutofit/>
          </a:bodyPr>
          <a:lstStyle/>
          <a:p>
            <a:r>
              <a:rPr lang="da-DK" altLang="ja-JP" dirty="0"/>
              <a:t>Carbon related</a:t>
            </a:r>
          </a:p>
          <a:p>
            <a:pPr lvl="1"/>
            <a:r>
              <a:rPr lang="da-DK" altLang="ja-JP" dirty="0">
                <a:solidFill>
                  <a:srgbClr val="0000FF"/>
                </a:solidFill>
              </a:rPr>
              <a:t>C	</a:t>
            </a:r>
            <a:r>
              <a:rPr lang="en-US" altLang="ja-JP" dirty="0"/>
              <a:t>492.16065 GHz, 	</a:t>
            </a:r>
            <a:r>
              <a:rPr lang="en-US" altLang="ja-JP" baseline="30000" dirty="0"/>
              <a:t>3</a:t>
            </a:r>
            <a:r>
              <a:rPr lang="en-US" altLang="ja-JP" i="1" dirty="0"/>
              <a:t>P</a:t>
            </a:r>
            <a:r>
              <a:rPr lang="en-US" altLang="ja-JP" baseline="-25000" dirty="0"/>
              <a:t>1</a:t>
            </a:r>
            <a:r>
              <a:rPr lang="en-US" altLang="ja-JP" dirty="0"/>
              <a:t> - </a:t>
            </a:r>
            <a:r>
              <a:rPr lang="en-US" altLang="ja-JP" baseline="30000" dirty="0"/>
              <a:t>3</a:t>
            </a:r>
            <a:r>
              <a:rPr lang="en-US" altLang="ja-JP" i="1" dirty="0"/>
              <a:t>P</a:t>
            </a:r>
            <a:r>
              <a:rPr lang="en-US" altLang="ja-JP" baseline="-25000" dirty="0"/>
              <a:t>0</a:t>
            </a:r>
            <a:r>
              <a:rPr lang="en-US" altLang="ja-JP" dirty="0"/>
              <a:t>, 	</a:t>
            </a:r>
            <a:r>
              <a:rPr lang="en-US" altLang="ja-JP" dirty="0">
                <a:solidFill>
                  <a:srgbClr val="C00000"/>
                </a:solidFill>
              </a:rPr>
              <a:t>23.6 K</a:t>
            </a:r>
            <a:r>
              <a:rPr lang="en-US" altLang="ja-JP" dirty="0"/>
              <a:t> (CDMS) </a:t>
            </a:r>
          </a:p>
          <a:p>
            <a:pPr lvl="1">
              <a:buNone/>
            </a:pPr>
            <a:r>
              <a:rPr lang="en-US" altLang="ja-JP" dirty="0"/>
              <a:t>			809.34197 GHz, 	</a:t>
            </a:r>
            <a:r>
              <a:rPr lang="en-US" altLang="ja-JP" baseline="30000" dirty="0"/>
              <a:t>3</a:t>
            </a:r>
            <a:r>
              <a:rPr lang="en-US" altLang="ja-JP" i="1" dirty="0"/>
              <a:t>P</a:t>
            </a:r>
            <a:r>
              <a:rPr lang="en-US" altLang="ja-JP" baseline="-25000" dirty="0"/>
              <a:t>2</a:t>
            </a:r>
            <a:r>
              <a:rPr lang="en-US" altLang="ja-JP" dirty="0"/>
              <a:t> - </a:t>
            </a:r>
            <a:r>
              <a:rPr lang="en-US" altLang="ja-JP" baseline="30000" dirty="0"/>
              <a:t>3</a:t>
            </a:r>
            <a:r>
              <a:rPr lang="en-US" altLang="ja-JP" i="1" dirty="0"/>
              <a:t>P</a:t>
            </a:r>
            <a:r>
              <a:rPr lang="en-US" altLang="ja-JP" baseline="-25000" dirty="0"/>
              <a:t>1</a:t>
            </a:r>
            <a:r>
              <a:rPr lang="en-US" altLang="ja-JP" dirty="0"/>
              <a:t>, 	</a:t>
            </a:r>
            <a:r>
              <a:rPr lang="en-US" altLang="ja-JP" dirty="0">
                <a:solidFill>
                  <a:srgbClr val="C00000"/>
                </a:solidFill>
              </a:rPr>
              <a:t>62.5 K</a:t>
            </a:r>
          </a:p>
          <a:p>
            <a:pPr lvl="1"/>
            <a:r>
              <a:rPr lang="da-DK" altLang="ja-JP" dirty="0">
                <a:solidFill>
                  <a:srgbClr val="0000FF"/>
                </a:solidFill>
              </a:rPr>
              <a:t>C</a:t>
            </a:r>
            <a:r>
              <a:rPr lang="da-DK" altLang="ja-JP" baseline="30000" dirty="0">
                <a:solidFill>
                  <a:srgbClr val="0000FF"/>
                </a:solidFill>
              </a:rPr>
              <a:t>+	</a:t>
            </a:r>
            <a:r>
              <a:rPr lang="en-US" altLang="ja-JP" dirty="0"/>
              <a:t>1900.53690 GHz, 	</a:t>
            </a:r>
            <a:r>
              <a:rPr lang="en-US" altLang="ja-JP" baseline="30000" dirty="0"/>
              <a:t>2</a:t>
            </a:r>
            <a:r>
              <a:rPr lang="en-US" altLang="ja-JP" i="1" dirty="0"/>
              <a:t>P</a:t>
            </a:r>
            <a:r>
              <a:rPr lang="en-US" altLang="ja-JP" baseline="-25000" dirty="0"/>
              <a:t>3/2</a:t>
            </a:r>
            <a:r>
              <a:rPr lang="en-US" altLang="ja-JP" dirty="0"/>
              <a:t> - </a:t>
            </a:r>
            <a:r>
              <a:rPr lang="en-US" altLang="ja-JP" baseline="30000" dirty="0"/>
              <a:t>2</a:t>
            </a:r>
            <a:r>
              <a:rPr lang="en-US" altLang="ja-JP" i="1" dirty="0"/>
              <a:t>P</a:t>
            </a:r>
            <a:r>
              <a:rPr lang="en-US" altLang="ja-JP" baseline="-25000" dirty="0"/>
              <a:t>1/2</a:t>
            </a:r>
            <a:r>
              <a:rPr lang="en-US" altLang="ja-JP" dirty="0"/>
              <a:t>, </a:t>
            </a:r>
            <a:r>
              <a:rPr lang="en-US" altLang="ja-JP" dirty="0">
                <a:solidFill>
                  <a:srgbClr val="C00000"/>
                </a:solidFill>
              </a:rPr>
              <a:t>91.2 K</a:t>
            </a:r>
            <a:r>
              <a:rPr lang="en-US" altLang="ja-JP" dirty="0"/>
              <a:t> (CDMS)</a:t>
            </a:r>
            <a:r>
              <a:rPr lang="da-DK" altLang="ja-JP" dirty="0">
                <a:solidFill>
                  <a:srgbClr val="0000FF"/>
                </a:solidFill>
              </a:rPr>
              <a:t> 					</a:t>
            </a:r>
            <a:r>
              <a:rPr lang="da-DK" altLang="ja-JP" dirty="0">
                <a:solidFill>
                  <a:srgbClr val="008000"/>
                </a:solidFill>
              </a:rPr>
              <a:t>(158 </a:t>
            </a:r>
            <a:r>
              <a:rPr lang="da-DK" altLang="ja-JP" dirty="0">
                <a:solidFill>
                  <a:srgbClr val="008000"/>
                </a:solidFill>
                <a:latin typeface="Symbol" pitchFamily="18" charset="2"/>
              </a:rPr>
              <a:t>m</a:t>
            </a:r>
            <a:r>
              <a:rPr lang="da-DK" altLang="ja-JP" dirty="0">
                <a:solidFill>
                  <a:srgbClr val="008000"/>
                </a:solidFill>
              </a:rPr>
              <a:t>m)</a:t>
            </a:r>
          </a:p>
          <a:p>
            <a:pPr lvl="1"/>
            <a:r>
              <a:rPr lang="da-DK" altLang="ja-JP" dirty="0">
                <a:solidFill>
                  <a:srgbClr val="0000FF"/>
                </a:solidFill>
              </a:rPr>
              <a:t>CH	</a:t>
            </a:r>
            <a:r>
              <a:rPr lang="pt-BR" altLang="ja-JP" dirty="0"/>
              <a:t> </a:t>
            </a:r>
            <a:r>
              <a:rPr lang="pt-BR" altLang="ja-JP" sz="2400" dirty="0"/>
              <a:t>536.76115 GHz etc., 	</a:t>
            </a:r>
            <a:r>
              <a:rPr lang="pt-BR" altLang="ja-JP" sz="2400" i="1" dirty="0"/>
              <a:t>N</a:t>
            </a:r>
            <a:r>
              <a:rPr lang="pt-BR" altLang="ja-JP" sz="2400" dirty="0"/>
              <a:t>= 1, </a:t>
            </a:r>
            <a:r>
              <a:rPr lang="pt-BR" altLang="ja-JP" sz="2400" i="1" dirty="0"/>
              <a:t>J</a:t>
            </a:r>
            <a:r>
              <a:rPr lang="pt-BR" altLang="ja-JP" sz="2400" dirty="0"/>
              <a:t>=3/2-1/2, </a:t>
            </a:r>
            <a:r>
              <a:rPr lang="pt-BR" altLang="ja-JP" sz="2400" i="1" dirty="0"/>
              <a:t>F</a:t>
            </a:r>
            <a:r>
              <a:rPr lang="pt-BR" altLang="ja-JP" sz="2400" dirty="0"/>
              <a:t>= 2</a:t>
            </a:r>
            <a:r>
              <a:rPr lang="pt-BR" altLang="ja-JP" sz="2400" baseline="30000" dirty="0"/>
              <a:t>-</a:t>
            </a:r>
            <a:r>
              <a:rPr lang="pt-BR" altLang="ja-JP" sz="2400" dirty="0"/>
              <a:t>- 1</a:t>
            </a:r>
            <a:r>
              <a:rPr lang="pt-BR" altLang="ja-JP" sz="2400" baseline="30000" dirty="0"/>
              <a:t>+</a:t>
            </a:r>
            <a:r>
              <a:rPr lang="pt-BR" altLang="ja-JP" sz="2400" dirty="0"/>
              <a:t>, </a:t>
            </a:r>
            <a:r>
              <a:rPr lang="pt-BR" altLang="ja-JP" sz="2400" dirty="0">
                <a:solidFill>
                  <a:srgbClr val="C00000"/>
                </a:solidFill>
              </a:rPr>
              <a:t>25.8 K</a:t>
            </a:r>
          </a:p>
          <a:p>
            <a:pPr lvl="1">
              <a:buNone/>
            </a:pPr>
            <a:r>
              <a:rPr lang="pt-BR" altLang="ja-JP" sz="2400" dirty="0"/>
              <a:t>			1470.73960 GHz etc., 	</a:t>
            </a:r>
            <a:r>
              <a:rPr lang="pt-BR" altLang="ja-JP" sz="2400" i="1" dirty="0"/>
              <a:t>N</a:t>
            </a:r>
            <a:r>
              <a:rPr lang="pt-BR" altLang="ja-JP" sz="2400" dirty="0"/>
              <a:t>= 2, </a:t>
            </a:r>
            <a:r>
              <a:rPr lang="pt-BR" altLang="ja-JP" sz="2400" i="1" dirty="0"/>
              <a:t>J</a:t>
            </a:r>
            <a:r>
              <a:rPr lang="pt-BR" altLang="ja-JP" sz="2400" dirty="0"/>
              <a:t>=3/2-3/2, </a:t>
            </a:r>
            <a:r>
              <a:rPr lang="pt-BR" altLang="ja-JP" sz="2400" i="1" dirty="0"/>
              <a:t>F</a:t>
            </a:r>
            <a:r>
              <a:rPr lang="pt-BR" altLang="ja-JP" sz="2400" dirty="0"/>
              <a:t>= 2</a:t>
            </a:r>
            <a:r>
              <a:rPr lang="pt-BR" altLang="ja-JP" sz="2400" baseline="30000" dirty="0"/>
              <a:t>+</a:t>
            </a:r>
            <a:r>
              <a:rPr lang="pt-BR" altLang="ja-JP" sz="2400" dirty="0"/>
              <a:t>- 2</a:t>
            </a:r>
            <a:r>
              <a:rPr lang="pt-BR" altLang="ja-JP" sz="2400" baseline="30000" dirty="0"/>
              <a:t>-</a:t>
            </a:r>
            <a:r>
              <a:rPr lang="pt-BR" altLang="ja-JP" sz="2400" dirty="0"/>
              <a:t>, </a:t>
            </a:r>
            <a:r>
              <a:rPr lang="pt-BR" altLang="ja-JP" sz="2400" dirty="0">
                <a:solidFill>
                  <a:srgbClr val="C00000"/>
                </a:solidFill>
              </a:rPr>
              <a:t>96.3 K</a:t>
            </a:r>
          </a:p>
          <a:p>
            <a:pPr lvl="1">
              <a:buNone/>
            </a:pPr>
            <a:r>
              <a:rPr lang="pt-BR" altLang="ja-JP" sz="2400" dirty="0"/>
              <a:t>															 (CDMS)</a:t>
            </a:r>
            <a:endParaRPr lang="da-DK" altLang="ja-JP" dirty="0"/>
          </a:p>
          <a:p>
            <a:pPr lvl="1"/>
            <a:r>
              <a:rPr lang="da-DK" altLang="ja-JP" dirty="0">
                <a:solidFill>
                  <a:srgbClr val="0000FF"/>
                </a:solidFill>
              </a:rPr>
              <a:t>CH</a:t>
            </a:r>
            <a:r>
              <a:rPr lang="da-DK" altLang="ja-JP" baseline="30000" dirty="0">
                <a:solidFill>
                  <a:srgbClr val="0000FF"/>
                </a:solidFill>
              </a:rPr>
              <a:t>+</a:t>
            </a:r>
            <a:r>
              <a:rPr lang="de-DE" altLang="ja-JP" baseline="30000" dirty="0">
                <a:solidFill>
                  <a:srgbClr val="0000FF"/>
                </a:solidFill>
              </a:rPr>
              <a:t> 	</a:t>
            </a:r>
            <a:r>
              <a:rPr lang="de-DE" altLang="ja-JP" sz="2400" dirty="0"/>
              <a:t>835.13750 GHz, 	1- 0, </a:t>
            </a:r>
            <a:r>
              <a:rPr lang="de-DE" altLang="ja-JP" sz="2400" dirty="0">
                <a:solidFill>
                  <a:srgbClr val="C00000"/>
                </a:solidFill>
              </a:rPr>
              <a:t>40.1 K</a:t>
            </a:r>
            <a:r>
              <a:rPr lang="de-DE" altLang="ja-JP" sz="2400" dirty="0"/>
              <a:t> (CDMS)</a:t>
            </a:r>
            <a:r>
              <a:rPr lang="da-DK" altLang="ja-JP" sz="2400" baseline="-25000" dirty="0">
                <a:solidFill>
                  <a:srgbClr val="0000FF"/>
                </a:solidFill>
              </a:rPr>
              <a:t>	</a:t>
            </a:r>
            <a:endParaRPr lang="de-DE" altLang="ja-JP" sz="2400" dirty="0"/>
          </a:p>
          <a:p>
            <a:pPr lvl="1">
              <a:buNone/>
            </a:pPr>
            <a:r>
              <a:rPr lang="de-DE" altLang="ja-JP" sz="2400" dirty="0"/>
              <a:t>			1669.28129 GHz,  	2- 1, </a:t>
            </a:r>
            <a:r>
              <a:rPr lang="de-DE" altLang="ja-JP" sz="2400" dirty="0">
                <a:solidFill>
                  <a:srgbClr val="C00000"/>
                </a:solidFill>
              </a:rPr>
              <a:t>120 K</a:t>
            </a:r>
            <a:r>
              <a:rPr lang="de-DE" altLang="ja-JP" sz="2400" dirty="0"/>
              <a:t> </a:t>
            </a:r>
            <a:r>
              <a:rPr lang="da-DK" altLang="ja-JP" baseline="-25000" dirty="0">
                <a:solidFill>
                  <a:srgbClr val="0000FF"/>
                </a:solidFill>
              </a:rPr>
              <a:t>	</a:t>
            </a:r>
            <a:endParaRPr lang="da-DK" altLang="ja-JP" dirty="0">
              <a:solidFill>
                <a:srgbClr val="0000FF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B76771FE-32BD-43D3-AA90-07F3992D61A0}"/>
              </a:ext>
            </a:extLst>
          </p:cNvPr>
          <p:cNvSpPr/>
          <p:nvPr/>
        </p:nvSpPr>
        <p:spPr>
          <a:xfrm>
            <a:off x="5535168" y="1475029"/>
            <a:ext cx="1536192" cy="612648"/>
          </a:xfrm>
          <a:prstGeom prst="wedgeRoundRectCallout">
            <a:avLst>
              <a:gd name="adj1" fmla="val -85913"/>
              <a:gd name="adj2" fmla="val 6250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/>
              <a:t>Yasu</a:t>
            </a:r>
            <a:r>
              <a:rPr kumimoji="1" lang="en-US" altLang="ja-JP"/>
              <a:t>da-san’s </a:t>
            </a:r>
            <a:r>
              <a:rPr kumimoji="1" lang="en-US" altLang="ja-JP" dirty="0"/>
              <a:t>talk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4000" dirty="0">
                <a:solidFill>
                  <a:srgbClr val="C00000"/>
                </a:solidFill>
              </a:rPr>
              <a:t>Typical spectral lines in the THz region </a:t>
            </a:r>
            <a:endParaRPr kumimoji="1" lang="ja-JP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85055" y="1534884"/>
            <a:ext cx="8882743" cy="5029200"/>
          </a:xfrm>
        </p:spPr>
        <p:txBody>
          <a:bodyPr>
            <a:noAutofit/>
          </a:bodyPr>
          <a:lstStyle/>
          <a:p>
            <a:r>
              <a:rPr lang="da-DK" altLang="ja-JP" dirty="0"/>
              <a:t>Carbon related</a:t>
            </a:r>
          </a:p>
          <a:p>
            <a:pPr lvl="1"/>
            <a:r>
              <a:rPr lang="da-DK" altLang="ja-JP" dirty="0">
                <a:solidFill>
                  <a:srgbClr val="0000FF"/>
                </a:solidFill>
              </a:rPr>
              <a:t>CH</a:t>
            </a:r>
            <a:r>
              <a:rPr lang="da-DK" altLang="ja-JP" baseline="-25000" dirty="0">
                <a:solidFill>
                  <a:srgbClr val="0000FF"/>
                </a:solidFill>
              </a:rPr>
              <a:t>2	</a:t>
            </a:r>
            <a:r>
              <a:rPr lang="pt-BR" altLang="ja-JP" dirty="0"/>
              <a:t> </a:t>
            </a:r>
            <a:r>
              <a:rPr lang="pt-BR" altLang="ja-JP" sz="2400" dirty="0"/>
              <a:t>444.82569 GHz etc., 2( 1, 2)- 3( 0, 3), </a:t>
            </a:r>
            <a:r>
              <a:rPr lang="pt-BR" altLang="ja-JP" sz="2400" i="1" dirty="0"/>
              <a:t>J</a:t>
            </a:r>
            <a:r>
              <a:rPr lang="pt-BR" altLang="ja-JP" sz="2400" dirty="0"/>
              <a:t>= 3- 4, </a:t>
            </a:r>
            <a:r>
              <a:rPr lang="pt-BR" altLang="ja-JP" sz="2400" i="1" dirty="0"/>
              <a:t>F</a:t>
            </a:r>
            <a:r>
              <a:rPr lang="pt-BR" altLang="ja-JP" sz="2400" dirty="0"/>
              <a:t>= 3- 4, </a:t>
            </a:r>
            <a:r>
              <a:rPr lang="pt-BR" altLang="ja-JP" sz="2400" dirty="0">
                <a:solidFill>
                  <a:srgbClr val="C00000"/>
                </a:solidFill>
              </a:rPr>
              <a:t>156 K</a:t>
            </a:r>
          </a:p>
          <a:p>
            <a:pPr lvl="1">
              <a:buNone/>
            </a:pPr>
            <a:r>
              <a:rPr lang="pt-BR" altLang="ja-JP" sz="2400" dirty="0"/>
              <a:t>	</a:t>
            </a:r>
            <a:r>
              <a:rPr lang="en-US" altLang="ja-JP" sz="2400" dirty="0"/>
              <a:t> 		581.27527 GHz etc.,  5( 0, 5)- 4( 1, 4), </a:t>
            </a:r>
            <a:r>
              <a:rPr lang="en-US" altLang="ja-JP" sz="2400" i="1" dirty="0"/>
              <a:t>J</a:t>
            </a:r>
            <a:r>
              <a:rPr lang="en-US" altLang="ja-JP" sz="2400" dirty="0"/>
              <a:t>= 4- 4, </a:t>
            </a:r>
            <a:r>
              <a:rPr lang="en-US" altLang="ja-JP" sz="2400" i="1" dirty="0"/>
              <a:t>F</a:t>
            </a:r>
            <a:r>
              <a:rPr lang="en-US" altLang="ja-JP" sz="2400" dirty="0"/>
              <a:t>= 4- 4,  </a:t>
            </a:r>
            <a:r>
              <a:rPr lang="en-US" altLang="ja-JP" sz="2400" dirty="0">
                <a:solidFill>
                  <a:srgbClr val="C00000"/>
                </a:solidFill>
              </a:rPr>
              <a:t>336 K</a:t>
            </a:r>
            <a:r>
              <a:rPr lang="pt-BR" altLang="ja-JP" sz="2400" dirty="0"/>
              <a:t> </a:t>
            </a:r>
          </a:p>
          <a:p>
            <a:pPr lvl="1">
              <a:buNone/>
            </a:pPr>
            <a:r>
              <a:rPr lang="pt-BR" altLang="ja-JP" sz="2400" baseline="-25000" dirty="0">
                <a:solidFill>
                  <a:srgbClr val="0000FF"/>
                </a:solidFill>
              </a:rPr>
              <a:t>			</a:t>
            </a:r>
            <a:r>
              <a:rPr lang="en-US" altLang="ja-JP" sz="2400" dirty="0"/>
              <a:t> </a:t>
            </a:r>
            <a:r>
              <a:rPr lang="en-US" altLang="ja-JP" sz="2400" dirty="0">
                <a:solidFill>
                  <a:srgbClr val="660066"/>
                </a:solidFill>
              </a:rPr>
              <a:t>945.83935</a:t>
            </a:r>
            <a:r>
              <a:rPr lang="en-US" altLang="ja-JP" sz="2400" dirty="0"/>
              <a:t> GHz etc., 1( 1, 1)- 2( 0, 2), </a:t>
            </a:r>
            <a:r>
              <a:rPr lang="en-US" altLang="ja-JP" sz="2400" i="1" dirty="0"/>
              <a:t>J</a:t>
            </a:r>
            <a:r>
              <a:rPr lang="en-US" altLang="ja-JP" sz="2400" dirty="0"/>
              <a:t>= 2- 3, </a:t>
            </a:r>
            <a:r>
              <a:rPr lang="en-US" altLang="ja-JP" sz="2400" i="1" dirty="0"/>
              <a:t>F</a:t>
            </a:r>
            <a:r>
              <a:rPr lang="en-US" altLang="ja-JP" sz="2400" dirty="0"/>
              <a:t>= 3- 4,  </a:t>
            </a:r>
            <a:r>
              <a:rPr lang="en-US" altLang="ja-JP" sz="2400" dirty="0">
                <a:solidFill>
                  <a:srgbClr val="C00000"/>
                </a:solidFill>
              </a:rPr>
              <a:t>113 K</a:t>
            </a:r>
            <a:r>
              <a:rPr lang="en-US" altLang="ja-JP" sz="2400" dirty="0"/>
              <a:t> 															(CDMS) </a:t>
            </a:r>
            <a:r>
              <a:rPr lang="da-DK" altLang="ja-JP" sz="2400" baseline="-25000" dirty="0">
                <a:solidFill>
                  <a:srgbClr val="0000FF"/>
                </a:solidFill>
              </a:rPr>
              <a:t>		</a:t>
            </a:r>
            <a:endParaRPr lang="da-DK" altLang="ja-JP" sz="2400" dirty="0">
              <a:solidFill>
                <a:srgbClr val="0000FF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333374" y="1502226"/>
            <a:ext cx="8556171" cy="4756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da-DK" altLang="ja-JP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da-DK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da-DK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da-DK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	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								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4000" dirty="0">
                <a:solidFill>
                  <a:srgbClr val="C00000"/>
                </a:solidFill>
              </a:rPr>
              <a:t>Typical spectral lines in the THz region </a:t>
            </a:r>
            <a:endParaRPr kumimoji="1" lang="ja-JP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85055" y="1339812"/>
            <a:ext cx="8882743" cy="5029200"/>
          </a:xfrm>
        </p:spPr>
        <p:txBody>
          <a:bodyPr>
            <a:noAutofit/>
          </a:bodyPr>
          <a:lstStyle/>
          <a:p>
            <a:r>
              <a:rPr lang="da-DK" altLang="ja-JP" dirty="0"/>
              <a:t>Nitrogen related</a:t>
            </a:r>
          </a:p>
          <a:p>
            <a:pPr lvl="1"/>
            <a:r>
              <a:rPr lang="da-DK" altLang="ja-JP" dirty="0">
                <a:solidFill>
                  <a:srgbClr val="0000FF"/>
                </a:solidFill>
              </a:rPr>
              <a:t>N	</a:t>
            </a:r>
            <a:r>
              <a:rPr lang="da-DK" altLang="ja-JP" dirty="0"/>
              <a:t>No lines (</a:t>
            </a:r>
            <a:r>
              <a:rPr lang="da-DK" altLang="ja-JP" baseline="30000" dirty="0"/>
              <a:t>4</a:t>
            </a:r>
            <a:r>
              <a:rPr lang="da-DK" altLang="ja-JP" i="1" dirty="0"/>
              <a:t>S</a:t>
            </a:r>
            <a:r>
              <a:rPr lang="da-DK" altLang="ja-JP" dirty="0"/>
              <a:t>: </a:t>
            </a:r>
            <a:r>
              <a:rPr lang="da-DK" altLang="ja-JP" dirty="0">
                <a:solidFill>
                  <a:srgbClr val="008000"/>
                </a:solidFill>
              </a:rPr>
              <a:t>no splitting</a:t>
            </a:r>
            <a:r>
              <a:rPr lang="da-DK" altLang="ja-JP" dirty="0"/>
              <a:t>)</a:t>
            </a:r>
          </a:p>
          <a:p>
            <a:pPr lvl="1"/>
            <a:r>
              <a:rPr lang="da-DK" altLang="ja-JP" dirty="0">
                <a:solidFill>
                  <a:srgbClr val="0000FF"/>
                </a:solidFill>
              </a:rPr>
              <a:t>N</a:t>
            </a:r>
            <a:r>
              <a:rPr lang="da-DK" altLang="ja-JP" baseline="30000" dirty="0">
                <a:solidFill>
                  <a:srgbClr val="0000FF"/>
                </a:solidFill>
              </a:rPr>
              <a:t>+  	</a:t>
            </a:r>
            <a:r>
              <a:rPr lang="en-US" altLang="ja-JP" dirty="0"/>
              <a:t>1461.13141 GHz, </a:t>
            </a:r>
            <a:r>
              <a:rPr lang="en-US" altLang="ja-JP" baseline="30000" dirty="0"/>
              <a:t>3</a:t>
            </a:r>
            <a:r>
              <a:rPr lang="en-US" altLang="ja-JP" i="1" dirty="0"/>
              <a:t>P</a:t>
            </a:r>
            <a:r>
              <a:rPr lang="en-US" altLang="ja-JP" baseline="-25000" dirty="0"/>
              <a:t>1</a:t>
            </a:r>
            <a:r>
              <a:rPr lang="en-US" altLang="ja-JP" dirty="0"/>
              <a:t>-</a:t>
            </a:r>
            <a:r>
              <a:rPr lang="en-US" altLang="ja-JP" baseline="30000" dirty="0"/>
              <a:t>3</a:t>
            </a:r>
            <a:r>
              <a:rPr lang="en-US" altLang="ja-JP" i="1" dirty="0"/>
              <a:t>P</a:t>
            </a:r>
            <a:r>
              <a:rPr lang="en-US" altLang="ja-JP" baseline="-25000" dirty="0"/>
              <a:t>0</a:t>
            </a:r>
            <a:r>
              <a:rPr lang="en-US" altLang="ja-JP" dirty="0"/>
              <a:t> </a:t>
            </a:r>
            <a:r>
              <a:rPr lang="da-DK" altLang="ja-JP" dirty="0">
                <a:solidFill>
                  <a:srgbClr val="0000FF"/>
                </a:solidFill>
              </a:rPr>
              <a:t>(205 </a:t>
            </a:r>
            <a:r>
              <a:rPr lang="da-DK" altLang="ja-JP" dirty="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da-DK" altLang="ja-JP" dirty="0">
                <a:solidFill>
                  <a:srgbClr val="0000FF"/>
                </a:solidFill>
              </a:rPr>
              <a:t>m)</a:t>
            </a:r>
            <a:r>
              <a:rPr lang="en-US" altLang="ja-JP" dirty="0"/>
              <a:t>(SLAIM) </a:t>
            </a:r>
          </a:p>
          <a:p>
            <a:pPr lvl="1">
              <a:buNone/>
            </a:pPr>
            <a:r>
              <a:rPr lang="en-US" altLang="ja-JP" dirty="0"/>
              <a:t>			2459.38010 GHz, </a:t>
            </a:r>
            <a:r>
              <a:rPr lang="en-US" altLang="ja-JP" baseline="30000" dirty="0"/>
              <a:t>3</a:t>
            </a:r>
            <a:r>
              <a:rPr lang="en-US" altLang="ja-JP" i="1" dirty="0"/>
              <a:t>P</a:t>
            </a:r>
            <a:r>
              <a:rPr lang="en-US" altLang="ja-JP" baseline="-25000" dirty="0"/>
              <a:t>2</a:t>
            </a:r>
            <a:r>
              <a:rPr lang="en-US" altLang="ja-JP" dirty="0"/>
              <a:t>-</a:t>
            </a:r>
            <a:r>
              <a:rPr lang="en-US" altLang="ja-JP" baseline="30000" dirty="0"/>
              <a:t>3</a:t>
            </a:r>
            <a:r>
              <a:rPr lang="en-US" altLang="ja-JP" i="1" dirty="0"/>
              <a:t>P</a:t>
            </a:r>
            <a:r>
              <a:rPr lang="en-US" altLang="ja-JP" baseline="-25000" dirty="0"/>
              <a:t>1</a:t>
            </a:r>
            <a:endParaRPr lang="da-DK" altLang="ja-JP" baseline="30000" dirty="0">
              <a:solidFill>
                <a:srgbClr val="0000FF"/>
              </a:solidFill>
            </a:endParaRPr>
          </a:p>
          <a:p>
            <a:pPr lvl="1"/>
            <a:r>
              <a:rPr lang="da-DK" altLang="ja-JP" dirty="0">
                <a:solidFill>
                  <a:srgbClr val="0000FF"/>
                </a:solidFill>
              </a:rPr>
              <a:t>N</a:t>
            </a:r>
            <a:r>
              <a:rPr lang="da-DK" altLang="ja-JP" baseline="30000" dirty="0">
                <a:solidFill>
                  <a:srgbClr val="0000FF"/>
                </a:solidFill>
              </a:rPr>
              <a:t>2+</a:t>
            </a:r>
            <a:r>
              <a:rPr lang="da-DK" altLang="ja-JP" dirty="0">
                <a:solidFill>
                  <a:srgbClr val="0000FF"/>
                </a:solidFill>
              </a:rPr>
              <a:t> (NIII) </a:t>
            </a:r>
            <a:r>
              <a:rPr lang="da-DK" altLang="ja-JP" dirty="0"/>
              <a:t>5230.43 GHz, </a:t>
            </a:r>
            <a:r>
              <a:rPr lang="en-US" altLang="ja-JP" baseline="30000" dirty="0"/>
              <a:t>3</a:t>
            </a:r>
            <a:r>
              <a:rPr lang="en-US" altLang="ja-JP" i="1" dirty="0"/>
              <a:t>P</a:t>
            </a:r>
            <a:r>
              <a:rPr lang="en-US" altLang="ja-JP" baseline="-25000" dirty="0"/>
              <a:t>3/2</a:t>
            </a:r>
            <a:r>
              <a:rPr lang="en-US" altLang="ja-JP" dirty="0"/>
              <a:t>-</a:t>
            </a:r>
            <a:r>
              <a:rPr lang="en-US" altLang="ja-JP" baseline="30000" dirty="0"/>
              <a:t>3</a:t>
            </a:r>
            <a:r>
              <a:rPr lang="en-US" altLang="ja-JP" i="1" dirty="0"/>
              <a:t>P</a:t>
            </a:r>
            <a:r>
              <a:rPr lang="en-US" altLang="ja-JP" baseline="-25000" dirty="0"/>
              <a:t>1/2  </a:t>
            </a:r>
            <a:r>
              <a:rPr lang="en-US" altLang="ja-JP" sz="2000" dirty="0"/>
              <a:t>(from the former table)</a:t>
            </a:r>
            <a:endParaRPr lang="da-DK" altLang="ja-JP" sz="2000" dirty="0"/>
          </a:p>
          <a:p>
            <a:pPr lvl="1"/>
            <a:r>
              <a:rPr lang="da-DK" altLang="ja-JP" dirty="0">
                <a:solidFill>
                  <a:srgbClr val="0000FF"/>
                </a:solidFill>
              </a:rPr>
              <a:t>NH 	</a:t>
            </a:r>
            <a:r>
              <a:rPr lang="pt-BR" altLang="ja-JP" sz="2400" dirty="0">
                <a:solidFill>
                  <a:srgbClr val="660066"/>
                </a:solidFill>
              </a:rPr>
              <a:t>946.47582</a:t>
            </a:r>
            <a:r>
              <a:rPr lang="pt-BR" altLang="ja-JP" sz="2400" dirty="0"/>
              <a:t> GHz etc., </a:t>
            </a:r>
            <a:r>
              <a:rPr lang="pt-BR" altLang="ja-JP" sz="2400" i="1" dirty="0"/>
              <a:t>N</a:t>
            </a:r>
            <a:r>
              <a:rPr lang="pt-BR" altLang="ja-JP" sz="2400" dirty="0"/>
              <a:t>= 1- 0, </a:t>
            </a:r>
            <a:r>
              <a:rPr lang="pt-BR" altLang="ja-JP" sz="2400" i="1" dirty="0"/>
              <a:t>J</a:t>
            </a:r>
            <a:r>
              <a:rPr lang="pt-BR" altLang="ja-JP" sz="2400" dirty="0"/>
              <a:t>= 0- 1, </a:t>
            </a:r>
            <a:r>
              <a:rPr lang="pt-BR" altLang="ja-JP" sz="2400" dirty="0">
                <a:solidFill>
                  <a:srgbClr val="C00000"/>
                </a:solidFill>
              </a:rPr>
              <a:t>45.4 K</a:t>
            </a:r>
            <a:r>
              <a:rPr lang="pt-BR" altLang="ja-JP" sz="2400" dirty="0"/>
              <a:t> (JPL)</a:t>
            </a:r>
          </a:p>
          <a:p>
            <a:pPr lvl="1">
              <a:buNone/>
            </a:pPr>
            <a:r>
              <a:rPr lang="pt-BR" altLang="ja-JP" sz="2400" dirty="0">
                <a:solidFill>
                  <a:srgbClr val="0000FF"/>
                </a:solidFill>
              </a:rPr>
              <a:t>			</a:t>
            </a:r>
            <a:r>
              <a:rPr lang="pt-BR" altLang="ja-JP" sz="2400" dirty="0"/>
              <a:t>974.47861 GHz etc., </a:t>
            </a:r>
            <a:r>
              <a:rPr lang="pt-BR" altLang="ja-JP" sz="2400" i="1" dirty="0"/>
              <a:t>N</a:t>
            </a:r>
            <a:r>
              <a:rPr lang="pt-BR" altLang="ja-JP" sz="2400" dirty="0"/>
              <a:t>= 1- 0, </a:t>
            </a:r>
            <a:r>
              <a:rPr lang="pt-BR" altLang="ja-JP" sz="2400" i="1" dirty="0"/>
              <a:t>J</a:t>
            </a:r>
            <a:r>
              <a:rPr lang="pt-BR" altLang="ja-JP" sz="2400" dirty="0"/>
              <a:t>= 2- 1, </a:t>
            </a:r>
            <a:r>
              <a:rPr lang="pt-BR" altLang="ja-JP" sz="2400" dirty="0">
                <a:solidFill>
                  <a:srgbClr val="C00000"/>
                </a:solidFill>
              </a:rPr>
              <a:t>46.8 K</a:t>
            </a:r>
          </a:p>
          <a:p>
            <a:pPr lvl="1">
              <a:buNone/>
            </a:pPr>
            <a:r>
              <a:rPr lang="pt-BR" altLang="ja-JP" sz="2400" dirty="0">
                <a:solidFill>
                  <a:srgbClr val="0000FF"/>
                </a:solidFill>
              </a:rPr>
              <a:t>			</a:t>
            </a:r>
            <a:r>
              <a:rPr lang="pt-BR" altLang="ja-JP" sz="2400" dirty="0"/>
              <a:t>999.97339 GHz etc., </a:t>
            </a:r>
            <a:r>
              <a:rPr lang="pt-BR" altLang="ja-JP" sz="2400" i="1" dirty="0"/>
              <a:t>N</a:t>
            </a:r>
            <a:r>
              <a:rPr lang="pt-BR" altLang="ja-JP" sz="2400" dirty="0"/>
              <a:t>= 1- 0, </a:t>
            </a:r>
            <a:r>
              <a:rPr lang="pt-BR" altLang="ja-JP" sz="2400" i="1" dirty="0"/>
              <a:t>J</a:t>
            </a:r>
            <a:r>
              <a:rPr lang="pt-BR" altLang="ja-JP" sz="2400" dirty="0"/>
              <a:t>= 1- 1, </a:t>
            </a:r>
            <a:r>
              <a:rPr lang="pt-BR" altLang="ja-JP" sz="2400" dirty="0">
                <a:solidFill>
                  <a:srgbClr val="C00000"/>
                </a:solidFill>
              </a:rPr>
              <a:t>48.0 K</a:t>
            </a:r>
            <a:endParaRPr lang="da-DK" altLang="ja-JP" sz="2400" dirty="0">
              <a:solidFill>
                <a:srgbClr val="C00000"/>
              </a:solidFill>
            </a:endParaRPr>
          </a:p>
          <a:p>
            <a:pPr lvl="1"/>
            <a:r>
              <a:rPr lang="da-DK" altLang="ja-JP" dirty="0">
                <a:solidFill>
                  <a:srgbClr val="0000FF"/>
                </a:solidFill>
              </a:rPr>
              <a:t>NH</a:t>
            </a:r>
            <a:r>
              <a:rPr lang="da-DK" altLang="ja-JP" baseline="-25000" dirty="0">
                <a:solidFill>
                  <a:srgbClr val="0000FF"/>
                </a:solidFill>
              </a:rPr>
              <a:t>2  </a:t>
            </a:r>
            <a:r>
              <a:rPr lang="da-DK" altLang="ja-JP" dirty="0">
                <a:solidFill>
                  <a:srgbClr val="0000FF"/>
                </a:solidFill>
              </a:rPr>
              <a:t>many lines</a:t>
            </a:r>
          </a:p>
          <a:p>
            <a:pPr lvl="1"/>
            <a:r>
              <a:rPr lang="da-DK" altLang="ja-JP" dirty="0">
                <a:solidFill>
                  <a:srgbClr val="0000FF"/>
                </a:solidFill>
              </a:rPr>
              <a:t>NH</a:t>
            </a:r>
            <a:r>
              <a:rPr lang="da-DK" altLang="ja-JP" baseline="-25000" dirty="0">
                <a:solidFill>
                  <a:srgbClr val="0000FF"/>
                </a:solidFill>
              </a:rPr>
              <a:t>3</a:t>
            </a:r>
            <a:r>
              <a:rPr lang="da-DK" altLang="ja-JP" dirty="0">
                <a:solidFill>
                  <a:srgbClr val="0000FF"/>
                </a:solidFill>
              </a:rPr>
              <a:t>	</a:t>
            </a:r>
            <a:r>
              <a:rPr lang="pt-BR" altLang="ja-JP" sz="2400" dirty="0"/>
              <a:t>572.49816 GHz, 	1( 0)0s- 0( 0)0a, </a:t>
            </a:r>
            <a:r>
              <a:rPr lang="pt-BR" altLang="ja-JP" sz="2400" dirty="0">
                <a:solidFill>
                  <a:srgbClr val="C00000"/>
                </a:solidFill>
              </a:rPr>
              <a:t>27.5 K</a:t>
            </a:r>
            <a:r>
              <a:rPr lang="pt-BR" altLang="ja-JP" sz="2400" dirty="0"/>
              <a:t> (</a:t>
            </a:r>
            <a:r>
              <a:rPr lang="pt-BR" altLang="ja-JP" sz="2400" dirty="0">
                <a:solidFill>
                  <a:srgbClr val="008000"/>
                </a:solidFill>
              </a:rPr>
              <a:t>pure rotation</a:t>
            </a:r>
            <a:r>
              <a:rPr lang="pt-BR" altLang="ja-JP" sz="2400" dirty="0"/>
              <a:t>)</a:t>
            </a:r>
          </a:p>
          <a:p>
            <a:pPr lvl="1">
              <a:buNone/>
            </a:pPr>
            <a:r>
              <a:rPr lang="pt-BR" altLang="ja-JP" sz="2400" baseline="-25000" dirty="0">
                <a:solidFill>
                  <a:srgbClr val="0000FF"/>
                </a:solidFill>
              </a:rPr>
              <a:t>			</a:t>
            </a:r>
            <a:r>
              <a:rPr lang="pt-BR" altLang="ja-JP" sz="2400" dirty="0"/>
              <a:t>1168.45239 GHz, 	2( 1)0s- 1( 1)0a, </a:t>
            </a:r>
            <a:r>
              <a:rPr lang="pt-BR" altLang="ja-JP" sz="2400" dirty="0">
                <a:solidFill>
                  <a:srgbClr val="C00000"/>
                </a:solidFill>
              </a:rPr>
              <a:t>79.3 K</a:t>
            </a:r>
            <a:r>
              <a:rPr lang="pt-BR" altLang="ja-JP" sz="2400" dirty="0"/>
              <a:t> (JPL)</a:t>
            </a:r>
            <a:endParaRPr lang="en-US" altLang="ja-JP" sz="2400" baseline="-25000" dirty="0">
              <a:solidFill>
                <a:srgbClr val="0000FF"/>
              </a:solidFill>
            </a:endParaRPr>
          </a:p>
          <a:p>
            <a:pPr lvl="1">
              <a:buNone/>
            </a:pPr>
            <a:r>
              <a:rPr lang="da-DK" altLang="ja-JP" sz="2400" dirty="0">
                <a:solidFill>
                  <a:srgbClr val="0000FF"/>
                </a:solidFill>
              </a:rPr>
              <a:t>	</a:t>
            </a:r>
            <a:r>
              <a:rPr lang="da-DK" altLang="ja-JP" sz="2400" baseline="-25000" dirty="0">
                <a:solidFill>
                  <a:srgbClr val="0000FF"/>
                </a:solidFill>
              </a:rPr>
              <a:t>	</a:t>
            </a:r>
            <a:endParaRPr lang="da-DK" altLang="ja-JP" sz="2400" dirty="0">
              <a:solidFill>
                <a:srgbClr val="0000FF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3456580A-3CC2-4FAB-B65A-22EF43519F70}"/>
              </a:ext>
            </a:extLst>
          </p:cNvPr>
          <p:cNvSpPr/>
          <p:nvPr/>
        </p:nvSpPr>
        <p:spPr>
          <a:xfrm>
            <a:off x="8044545" y="2968022"/>
            <a:ext cx="914400" cy="612648"/>
          </a:xfrm>
          <a:prstGeom prst="wedgeRoundRectCallout">
            <a:avLst>
              <a:gd name="adj1" fmla="val -298166"/>
              <a:gd name="adj2" fmla="val 5852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added</a:t>
            </a:r>
            <a:endParaRPr kumimoji="1" lang="ja-JP" altLang="en-US" dirty="0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2949DCE3-05E6-4B19-A17C-12CE62421D7D}"/>
              </a:ext>
            </a:extLst>
          </p:cNvPr>
          <p:cNvSpPr/>
          <p:nvPr/>
        </p:nvSpPr>
        <p:spPr>
          <a:xfrm>
            <a:off x="5681472" y="1816720"/>
            <a:ext cx="1536192" cy="612648"/>
          </a:xfrm>
          <a:prstGeom prst="wedgeRoundRectCallout">
            <a:avLst>
              <a:gd name="adj1" fmla="val -85913"/>
              <a:gd name="adj2" fmla="val 6250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Umemoto</a:t>
            </a:r>
            <a:r>
              <a:rPr kumimoji="1" lang="en-US" altLang="ja-JP" dirty="0"/>
              <a:t>-san’s talk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99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4000" dirty="0">
                <a:solidFill>
                  <a:srgbClr val="C00000"/>
                </a:solidFill>
              </a:rPr>
              <a:t>Typical spectral lines in the THz region </a:t>
            </a:r>
            <a:endParaRPr kumimoji="1" lang="ja-JP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85055" y="1303236"/>
            <a:ext cx="8882743" cy="5029200"/>
          </a:xfrm>
        </p:spPr>
        <p:txBody>
          <a:bodyPr>
            <a:noAutofit/>
          </a:bodyPr>
          <a:lstStyle/>
          <a:p>
            <a:r>
              <a:rPr lang="da-DK" altLang="ja-JP" dirty="0"/>
              <a:t>Oxygen related</a:t>
            </a:r>
          </a:p>
          <a:p>
            <a:pPr lvl="1"/>
            <a:r>
              <a:rPr lang="da-DK" altLang="ja-JP" dirty="0">
                <a:solidFill>
                  <a:srgbClr val="0000FF"/>
                </a:solidFill>
              </a:rPr>
              <a:t>O	</a:t>
            </a:r>
            <a:r>
              <a:rPr lang="nl-NL" altLang="ja-JP" dirty="0"/>
              <a:t>2060.06800 GHz, </a:t>
            </a:r>
            <a:r>
              <a:rPr lang="nl-NL" altLang="ja-JP" baseline="30000" dirty="0"/>
              <a:t>3</a:t>
            </a:r>
            <a:r>
              <a:rPr lang="nl-NL" altLang="ja-JP" i="1" dirty="0"/>
              <a:t>P</a:t>
            </a:r>
            <a:r>
              <a:rPr lang="nl-NL" altLang="ja-JP" baseline="-25000" dirty="0"/>
              <a:t>1</a:t>
            </a:r>
            <a:r>
              <a:rPr lang="nl-NL" altLang="ja-JP" dirty="0"/>
              <a:t>-</a:t>
            </a:r>
            <a:r>
              <a:rPr lang="nl-NL" altLang="ja-JP" baseline="30000" dirty="0"/>
              <a:t>3</a:t>
            </a:r>
            <a:r>
              <a:rPr lang="nl-NL" altLang="ja-JP" i="1" dirty="0"/>
              <a:t>P</a:t>
            </a:r>
            <a:r>
              <a:rPr lang="nl-NL" altLang="ja-JP" baseline="-25000" dirty="0"/>
              <a:t>0</a:t>
            </a:r>
            <a:r>
              <a:rPr lang="nl-NL" altLang="ja-JP" dirty="0"/>
              <a:t>, </a:t>
            </a:r>
            <a:r>
              <a:rPr lang="nl-NL" altLang="ja-JP" dirty="0">
                <a:solidFill>
                  <a:srgbClr val="C00000"/>
                </a:solidFill>
              </a:rPr>
              <a:t>326 K</a:t>
            </a:r>
            <a:r>
              <a:rPr lang="nl-NL" altLang="ja-JP" dirty="0"/>
              <a:t> (JPL)</a:t>
            </a:r>
            <a:r>
              <a:rPr lang="da-DK" altLang="ja-JP" dirty="0">
                <a:solidFill>
                  <a:srgbClr val="0000FF"/>
                </a:solidFill>
              </a:rPr>
              <a:t> (145 </a:t>
            </a:r>
            <a:r>
              <a:rPr lang="da-DK" altLang="ja-JP" dirty="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da-DK" altLang="ja-JP" dirty="0">
                <a:solidFill>
                  <a:srgbClr val="0000FF"/>
                </a:solidFill>
              </a:rPr>
              <a:t>m)</a:t>
            </a:r>
          </a:p>
          <a:p>
            <a:pPr marL="457200" lvl="1" indent="0">
              <a:buNone/>
            </a:pPr>
            <a:r>
              <a:rPr lang="da-DK" altLang="ja-JP" dirty="0">
                <a:solidFill>
                  <a:srgbClr val="0000FF"/>
                </a:solidFill>
              </a:rPr>
              <a:t>		</a:t>
            </a:r>
            <a:r>
              <a:rPr lang="da-DK" altLang="ja-JP" dirty="0"/>
              <a:t>4744.77 GHz, </a:t>
            </a:r>
            <a:r>
              <a:rPr lang="nl-NL" altLang="ja-JP" baseline="30000" dirty="0"/>
              <a:t>3</a:t>
            </a:r>
            <a:r>
              <a:rPr lang="nl-NL" altLang="ja-JP" i="1" dirty="0"/>
              <a:t>P</a:t>
            </a:r>
            <a:r>
              <a:rPr lang="nl-NL" altLang="ja-JP" baseline="-25000" dirty="0"/>
              <a:t>2</a:t>
            </a:r>
            <a:r>
              <a:rPr lang="nl-NL" altLang="ja-JP" dirty="0"/>
              <a:t>-</a:t>
            </a:r>
            <a:r>
              <a:rPr lang="nl-NL" altLang="ja-JP" baseline="30000" dirty="0"/>
              <a:t>3</a:t>
            </a:r>
            <a:r>
              <a:rPr lang="nl-NL" altLang="ja-JP" i="1" dirty="0"/>
              <a:t>P</a:t>
            </a:r>
            <a:r>
              <a:rPr lang="nl-NL" altLang="ja-JP" baseline="-25000" dirty="0"/>
              <a:t>1  </a:t>
            </a:r>
            <a:r>
              <a:rPr lang="en-US" altLang="ja-JP" sz="2000" dirty="0"/>
              <a:t>(from the former table)</a:t>
            </a:r>
            <a:endParaRPr lang="da-DK" altLang="ja-JP" sz="2000" dirty="0">
              <a:solidFill>
                <a:srgbClr val="0000FF"/>
              </a:solidFill>
            </a:endParaRPr>
          </a:p>
          <a:p>
            <a:pPr lvl="1"/>
            <a:r>
              <a:rPr lang="da-DK" altLang="ja-JP" dirty="0">
                <a:solidFill>
                  <a:srgbClr val="0000FF"/>
                </a:solidFill>
              </a:rPr>
              <a:t>O</a:t>
            </a:r>
            <a:r>
              <a:rPr lang="da-DK" altLang="ja-JP" baseline="30000" dirty="0">
                <a:solidFill>
                  <a:srgbClr val="0000FF"/>
                </a:solidFill>
              </a:rPr>
              <a:t>+</a:t>
            </a:r>
            <a:r>
              <a:rPr lang="da-DK" altLang="ja-JP" dirty="0">
                <a:solidFill>
                  <a:srgbClr val="0000FF"/>
                </a:solidFill>
              </a:rPr>
              <a:t>	</a:t>
            </a:r>
            <a:r>
              <a:rPr lang="da-DK" altLang="ja-JP" dirty="0"/>
              <a:t>No lines (</a:t>
            </a:r>
            <a:r>
              <a:rPr lang="da-DK" altLang="ja-JP" baseline="30000" dirty="0"/>
              <a:t>4</a:t>
            </a:r>
            <a:r>
              <a:rPr lang="da-DK" altLang="ja-JP" i="1" dirty="0"/>
              <a:t>S</a:t>
            </a:r>
            <a:r>
              <a:rPr lang="da-DK" altLang="ja-JP" dirty="0"/>
              <a:t>: </a:t>
            </a:r>
            <a:r>
              <a:rPr lang="da-DK" altLang="ja-JP" dirty="0">
                <a:solidFill>
                  <a:srgbClr val="008000"/>
                </a:solidFill>
              </a:rPr>
              <a:t>no splitting</a:t>
            </a:r>
            <a:r>
              <a:rPr lang="da-DK" altLang="ja-JP" dirty="0"/>
              <a:t>)</a:t>
            </a:r>
          </a:p>
          <a:p>
            <a:pPr lvl="1"/>
            <a:r>
              <a:rPr lang="da-DK" altLang="ja-JP" dirty="0">
                <a:solidFill>
                  <a:srgbClr val="0000FF"/>
                </a:solidFill>
              </a:rPr>
              <a:t>O</a:t>
            </a:r>
            <a:r>
              <a:rPr lang="da-DK" altLang="ja-JP" baseline="30000" dirty="0">
                <a:solidFill>
                  <a:srgbClr val="0000FF"/>
                </a:solidFill>
              </a:rPr>
              <a:t>2+</a:t>
            </a:r>
            <a:r>
              <a:rPr lang="da-DK" altLang="ja-JP" dirty="0">
                <a:solidFill>
                  <a:srgbClr val="0000FF"/>
                </a:solidFill>
              </a:rPr>
              <a:t> (OIII)  </a:t>
            </a:r>
            <a:r>
              <a:rPr lang="da-DK" altLang="ja-JP" dirty="0"/>
              <a:t>3392.66 GHz,</a:t>
            </a:r>
            <a:r>
              <a:rPr lang="nl-NL" altLang="ja-JP" baseline="30000" dirty="0"/>
              <a:t> 3</a:t>
            </a:r>
            <a:r>
              <a:rPr lang="nl-NL" altLang="ja-JP" i="1" dirty="0"/>
              <a:t>P</a:t>
            </a:r>
            <a:r>
              <a:rPr lang="nl-NL" altLang="ja-JP" baseline="-25000" dirty="0"/>
              <a:t>1</a:t>
            </a:r>
            <a:r>
              <a:rPr lang="nl-NL" altLang="ja-JP" dirty="0"/>
              <a:t>-</a:t>
            </a:r>
            <a:r>
              <a:rPr lang="nl-NL" altLang="ja-JP" baseline="30000" dirty="0"/>
              <a:t>3</a:t>
            </a:r>
            <a:r>
              <a:rPr lang="nl-NL" altLang="ja-JP" i="1" dirty="0"/>
              <a:t>P</a:t>
            </a:r>
            <a:r>
              <a:rPr lang="nl-NL" altLang="ja-JP" baseline="-25000" dirty="0"/>
              <a:t>0  </a:t>
            </a:r>
            <a:r>
              <a:rPr lang="en-US" altLang="ja-JP" sz="2000" dirty="0">
                <a:solidFill>
                  <a:prstClr val="black"/>
                </a:solidFill>
              </a:rPr>
              <a:t>(from the former table)</a:t>
            </a:r>
            <a:endParaRPr lang="da-DK" altLang="ja-JP" sz="2000" dirty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da-DK" altLang="ja-JP" dirty="0">
                <a:solidFill>
                  <a:srgbClr val="0000FF"/>
                </a:solidFill>
              </a:rPr>
              <a:t>			    </a:t>
            </a:r>
            <a:r>
              <a:rPr lang="da-DK" altLang="ja-JP" dirty="0"/>
              <a:t>5785.82 GHz</a:t>
            </a:r>
            <a:r>
              <a:rPr lang="da-DK" altLang="ja-JP" dirty="0">
                <a:solidFill>
                  <a:prstClr val="black"/>
                </a:solidFill>
              </a:rPr>
              <a:t>,</a:t>
            </a:r>
            <a:r>
              <a:rPr lang="nl-NL" altLang="ja-JP" baseline="30000" dirty="0">
                <a:solidFill>
                  <a:prstClr val="black"/>
                </a:solidFill>
              </a:rPr>
              <a:t> 3</a:t>
            </a:r>
            <a:r>
              <a:rPr lang="nl-NL" altLang="ja-JP" i="1" dirty="0">
                <a:solidFill>
                  <a:prstClr val="black"/>
                </a:solidFill>
              </a:rPr>
              <a:t>P</a:t>
            </a:r>
            <a:r>
              <a:rPr lang="nl-NL" altLang="ja-JP" baseline="-25000" dirty="0">
                <a:solidFill>
                  <a:prstClr val="black"/>
                </a:solidFill>
              </a:rPr>
              <a:t>1</a:t>
            </a:r>
            <a:r>
              <a:rPr lang="nl-NL" altLang="ja-JP" dirty="0">
                <a:solidFill>
                  <a:prstClr val="black"/>
                </a:solidFill>
              </a:rPr>
              <a:t>-</a:t>
            </a:r>
            <a:r>
              <a:rPr lang="nl-NL" altLang="ja-JP" baseline="30000" dirty="0">
                <a:solidFill>
                  <a:prstClr val="black"/>
                </a:solidFill>
              </a:rPr>
              <a:t>3</a:t>
            </a:r>
            <a:r>
              <a:rPr lang="nl-NL" altLang="ja-JP" i="1" dirty="0">
                <a:solidFill>
                  <a:prstClr val="black"/>
                </a:solidFill>
              </a:rPr>
              <a:t>P</a:t>
            </a:r>
            <a:r>
              <a:rPr lang="nl-NL" altLang="ja-JP" baseline="-25000" dirty="0">
                <a:solidFill>
                  <a:prstClr val="black"/>
                </a:solidFill>
              </a:rPr>
              <a:t>0  </a:t>
            </a:r>
            <a:r>
              <a:rPr lang="en-US" altLang="ja-JP" sz="2000" dirty="0">
                <a:solidFill>
                  <a:prstClr val="black"/>
                </a:solidFill>
              </a:rPr>
              <a:t>(from the former table)</a:t>
            </a:r>
            <a:endParaRPr lang="da-DK" altLang="ja-JP" dirty="0">
              <a:solidFill>
                <a:srgbClr val="0000FF"/>
              </a:solidFill>
            </a:endParaRPr>
          </a:p>
          <a:p>
            <a:pPr lvl="1"/>
            <a:r>
              <a:rPr lang="da-DK" altLang="ja-JP" dirty="0">
                <a:solidFill>
                  <a:srgbClr val="0000FF"/>
                </a:solidFill>
              </a:rPr>
              <a:t>OH	</a:t>
            </a:r>
            <a:r>
              <a:rPr lang="en-US" altLang="ja-JP" sz="2400" dirty="0"/>
              <a:t>1837.8168 GHz etc., J=3/2-1/2, </a:t>
            </a:r>
            <a:r>
              <a:rPr lang="el-GR" altLang="ja-JP" sz="2400" dirty="0"/>
              <a:t>Ω=1/2,</a:t>
            </a:r>
            <a:r>
              <a:rPr lang="en-US" altLang="ja-JP" sz="2400" dirty="0"/>
              <a:t>F= 2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- 1</a:t>
            </a:r>
            <a:r>
              <a:rPr lang="en-US" altLang="ja-JP" sz="2400" baseline="30000" dirty="0"/>
              <a:t>-</a:t>
            </a:r>
            <a:r>
              <a:rPr lang="en-US" altLang="ja-JP" sz="2400" dirty="0"/>
              <a:t>, </a:t>
            </a:r>
            <a:r>
              <a:rPr lang="en-US" altLang="ja-JP" sz="2400" dirty="0">
                <a:solidFill>
                  <a:srgbClr val="C00000"/>
                </a:solidFill>
              </a:rPr>
              <a:t>270 K</a:t>
            </a:r>
            <a:r>
              <a:rPr lang="en-US" altLang="ja-JP" sz="2400" dirty="0"/>
              <a:t> (JPL)</a:t>
            </a:r>
            <a:endParaRPr lang="da-DK" altLang="ja-JP" dirty="0">
              <a:solidFill>
                <a:srgbClr val="0000FF"/>
              </a:solidFill>
            </a:endParaRPr>
          </a:p>
          <a:p>
            <a:pPr lvl="1"/>
            <a:r>
              <a:rPr lang="da-DK" altLang="ja-JP" dirty="0">
                <a:solidFill>
                  <a:srgbClr val="0000FF"/>
                </a:solidFill>
              </a:rPr>
              <a:t>OH</a:t>
            </a:r>
            <a:r>
              <a:rPr lang="da-DK" altLang="ja-JP" baseline="30000" dirty="0">
                <a:solidFill>
                  <a:srgbClr val="0000FF"/>
                </a:solidFill>
              </a:rPr>
              <a:t>+</a:t>
            </a:r>
            <a:r>
              <a:rPr lang="da-DK" altLang="ja-JP" dirty="0">
                <a:solidFill>
                  <a:srgbClr val="0000FF"/>
                </a:solidFill>
              </a:rPr>
              <a:t>	</a:t>
            </a:r>
            <a:r>
              <a:rPr lang="pt-BR" altLang="ja-JP" dirty="0"/>
              <a:t>909.15880 GHz, N= 1- 0, J= 0- 1, F=1/2-3/2, </a:t>
            </a:r>
            <a:r>
              <a:rPr lang="pt-BR" altLang="ja-JP" dirty="0">
                <a:solidFill>
                  <a:srgbClr val="C00000"/>
                </a:solidFill>
              </a:rPr>
              <a:t>43.6 K</a:t>
            </a:r>
          </a:p>
          <a:p>
            <a:pPr lvl="1">
              <a:buNone/>
            </a:pPr>
            <a:r>
              <a:rPr lang="pt-BR" altLang="ja-JP" dirty="0"/>
              <a:t>			971.80530 GHz, N= 1- 0, J= 2- 1, F=3/2-1/2, </a:t>
            </a:r>
            <a:r>
              <a:rPr lang="pt-BR" altLang="ja-JP" dirty="0">
                <a:solidFill>
                  <a:srgbClr val="C00000"/>
                </a:solidFill>
              </a:rPr>
              <a:t>46.6 K</a:t>
            </a:r>
          </a:p>
          <a:p>
            <a:pPr lvl="1">
              <a:buNone/>
            </a:pPr>
            <a:r>
              <a:rPr lang="pt-BR" altLang="ja-JP" dirty="0"/>
              <a:t>			1032.9979 GHz, N= 1- 0, J= 1- 1, F=1/2-1/2, </a:t>
            </a:r>
            <a:r>
              <a:rPr lang="pt-BR" altLang="ja-JP" dirty="0">
                <a:solidFill>
                  <a:srgbClr val="C00000"/>
                </a:solidFill>
              </a:rPr>
              <a:t>49.6 K </a:t>
            </a:r>
            <a:r>
              <a:rPr lang="pt-BR" altLang="ja-JP" dirty="0"/>
              <a:t>																(CDMS) </a:t>
            </a:r>
            <a:endParaRPr lang="da-DK" altLang="ja-JP" dirty="0">
              <a:solidFill>
                <a:srgbClr val="0000FF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7A5-71AC-954E-9C5C-B1F9BEFD7E0E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B695FB5F-D418-4DE6-A729-6FC14F0FAA6A}"/>
              </a:ext>
            </a:extLst>
          </p:cNvPr>
          <p:cNvSpPr/>
          <p:nvPr/>
        </p:nvSpPr>
        <p:spPr>
          <a:xfrm>
            <a:off x="7882128" y="2584704"/>
            <a:ext cx="914400" cy="612648"/>
          </a:xfrm>
          <a:prstGeom prst="wedgeRoundRectCallout">
            <a:avLst>
              <a:gd name="adj1" fmla="val -106166"/>
              <a:gd name="adj2" fmla="val -3501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added</a:t>
            </a:r>
            <a:endParaRPr kumimoji="1" lang="ja-JP" altLang="en-US" dirty="0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5E64F06E-7798-4704-AFCF-DE0390C39631}"/>
              </a:ext>
            </a:extLst>
          </p:cNvPr>
          <p:cNvSpPr/>
          <p:nvPr/>
        </p:nvSpPr>
        <p:spPr>
          <a:xfrm>
            <a:off x="8153398" y="3285725"/>
            <a:ext cx="914400" cy="612648"/>
          </a:xfrm>
          <a:prstGeom prst="wedgeRoundRectCallout">
            <a:avLst>
              <a:gd name="adj1" fmla="val -75499"/>
              <a:gd name="adj2" fmla="val 2071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added</a:t>
            </a:r>
            <a:endParaRPr kumimoji="1" lang="ja-JP" altLang="en-US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47FD432F-D4F4-4329-AE66-8C5B03E9B38D}"/>
              </a:ext>
            </a:extLst>
          </p:cNvPr>
          <p:cNvSpPr/>
          <p:nvPr/>
        </p:nvSpPr>
        <p:spPr>
          <a:xfrm>
            <a:off x="8147302" y="3962381"/>
            <a:ext cx="914400" cy="612648"/>
          </a:xfrm>
          <a:prstGeom prst="wedgeRoundRectCallout">
            <a:avLst>
              <a:gd name="adj1" fmla="val -76833"/>
              <a:gd name="adj2" fmla="val -1312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added</a:t>
            </a:r>
            <a:endParaRPr kumimoji="1" lang="ja-JP" altLang="en-US" dirty="0"/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74E304E0-522E-44A5-A513-817BA16AD6E5}"/>
              </a:ext>
            </a:extLst>
          </p:cNvPr>
          <p:cNvSpPr/>
          <p:nvPr/>
        </p:nvSpPr>
        <p:spPr>
          <a:xfrm>
            <a:off x="5900928" y="2891028"/>
            <a:ext cx="1536192" cy="612648"/>
          </a:xfrm>
          <a:prstGeom prst="wedgeRoundRectCallout">
            <a:avLst>
              <a:gd name="adj1" fmla="val -85913"/>
              <a:gd name="adj2" fmla="val 6250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Hashimoto-san’s talk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11161</TotalTime>
  <Words>2794</Words>
  <Application>Microsoft Office PowerPoint</Application>
  <PresentationFormat>画面に合わせる (4:3)</PresentationFormat>
  <Paragraphs>380</Paragraphs>
  <Slides>30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 Math</vt:lpstr>
      <vt:lpstr>Symbol</vt:lpstr>
      <vt:lpstr>Wingdings</vt:lpstr>
      <vt:lpstr>Office テーマ</vt:lpstr>
      <vt:lpstr>Equation</vt:lpstr>
      <vt:lpstr>数式</vt:lpstr>
      <vt:lpstr>Observations of various atoms and molecules in the THz region ~ Mainly from astrochemical aspect ~</vt:lpstr>
      <vt:lpstr>Contents</vt:lpstr>
      <vt:lpstr>Characteristics of the Terahertz region</vt:lpstr>
      <vt:lpstr>Typical spectral lines in the THz region </vt:lpstr>
      <vt:lpstr>Typical spectral lines in the THz region </vt:lpstr>
      <vt:lpstr>Typical spectral lines in the THz region </vt:lpstr>
      <vt:lpstr>Typical spectral lines in the THz region </vt:lpstr>
      <vt:lpstr>Typical spectral lines in the THz region </vt:lpstr>
      <vt:lpstr>Typical spectral lines in the THz region </vt:lpstr>
      <vt:lpstr>Typical spectral lines in the THz region </vt:lpstr>
      <vt:lpstr>Science cases in the THz region </vt:lpstr>
      <vt:lpstr>Basic gas-phase processes of C, N, O reactions</vt:lpstr>
      <vt:lpstr>Basic gas-phase processes of C, N, O reactions</vt:lpstr>
      <vt:lpstr>Basic gas-phase processes of C, N, O reactions</vt:lpstr>
      <vt:lpstr>Processes of deuterium concentration (Red species  THz lines)</vt:lpstr>
      <vt:lpstr>Contents</vt:lpstr>
      <vt:lpstr>HeH+ in the THz region </vt:lpstr>
      <vt:lpstr>HeH+ in the THz region </vt:lpstr>
      <vt:lpstr>HeH+ in the THz region </vt:lpstr>
      <vt:lpstr>Other noble gas ion?</vt:lpstr>
      <vt:lpstr>Other noble gas ion? 36ArH+ in the THz region (Barlow et al. 2013) </vt:lpstr>
      <vt:lpstr>Other noble gas ion? 36ArH+ in the THz region (Barlow et al. 2013) </vt:lpstr>
      <vt:lpstr>PowerPoint プレゼンテーション</vt:lpstr>
      <vt:lpstr>Ro-vibrational transitions in the THz region </vt:lpstr>
      <vt:lpstr>Ro-vibrational transitions in the  THz region: C3 </vt:lpstr>
      <vt:lpstr>PowerPoint プレゼンテーション</vt:lpstr>
      <vt:lpstr>Ro-vibrational transitions in the THz region </vt:lpstr>
      <vt:lpstr>Carbon-chain (~40% of interstellar molecules) formation: Cyanopolyynes HC3N, HC5N, HC7N,…</vt:lpstr>
      <vt:lpstr>Wideband RX, IF, &amp; Spectrometers needed !! (as is well recognized：蛇足？)</vt:lpstr>
      <vt:lpstr>Summary</vt:lpstr>
    </vt:vector>
  </TitlesOfParts>
  <Company>国立天文台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高野 秀路</dc:creator>
  <cp:lastModifiedBy>shuro takano</cp:lastModifiedBy>
  <cp:revision>577</cp:revision>
  <dcterms:created xsi:type="dcterms:W3CDTF">2012-11-09T02:08:01Z</dcterms:created>
  <dcterms:modified xsi:type="dcterms:W3CDTF">2019-12-21T05:30:40Z</dcterms:modified>
</cp:coreProperties>
</file>