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sldIdLst>
    <p:sldId id="256" r:id="rId2"/>
    <p:sldId id="257" r:id="rId3"/>
    <p:sldId id="264" r:id="rId4"/>
    <p:sldId id="263" r:id="rId5"/>
    <p:sldId id="258" r:id="rId6"/>
    <p:sldId id="265" r:id="rId7"/>
    <p:sldId id="259" r:id="rId8"/>
    <p:sldId id="260" r:id="rId9"/>
    <p:sldId id="266" r:id="rId10"/>
    <p:sldId id="262" r:id="rId11"/>
    <p:sldId id="267" r:id="rId12"/>
    <p:sldId id="268" r:id="rId13"/>
    <p:sldId id="261" r:id="rId14"/>
    <p:sldId id="274" r:id="rId15"/>
    <p:sldId id="275" r:id="rId16"/>
    <p:sldId id="277" r:id="rId17"/>
    <p:sldId id="276" r:id="rId18"/>
    <p:sldId id="278" r:id="rId19"/>
  </p:sldIdLst>
  <p:sldSz cx="9144000" cy="6858000" type="screen4x3"/>
  <p:notesSz cx="6858000" cy="9144000"/>
  <p:defaultTextStyle>
    <a:defPPr>
      <a:defRPr lang="ja-JP"/>
    </a:defPPr>
    <a:lvl1pPr algn="l" rtl="0" fontAlgn="base">
      <a:spcBef>
        <a:spcPct val="0"/>
      </a:spcBef>
      <a:spcAft>
        <a:spcPct val="0"/>
      </a:spcAft>
      <a:defRPr kumimoji="1" sz="2400" kern="1200">
        <a:solidFill>
          <a:schemeClr val="tx1"/>
        </a:solidFill>
        <a:latin typeface="Times New Roman" pitchFamily="-111" charset="0"/>
        <a:ea typeface="ＭＳ Ｐゴシック" pitchFamily="-111" charset="-128"/>
        <a:cs typeface="ＭＳ Ｐゴシック" pitchFamily="-111" charset="-128"/>
      </a:defRPr>
    </a:lvl1pPr>
    <a:lvl2pPr marL="457200" algn="l" rtl="0" fontAlgn="base">
      <a:spcBef>
        <a:spcPct val="0"/>
      </a:spcBef>
      <a:spcAft>
        <a:spcPct val="0"/>
      </a:spcAft>
      <a:defRPr kumimoji="1" sz="2400" kern="1200">
        <a:solidFill>
          <a:schemeClr val="tx1"/>
        </a:solidFill>
        <a:latin typeface="Times New Roman" pitchFamily="-111" charset="0"/>
        <a:ea typeface="ＭＳ Ｐゴシック" pitchFamily="-111" charset="-128"/>
        <a:cs typeface="ＭＳ Ｐゴシック" pitchFamily="-111" charset="-128"/>
      </a:defRPr>
    </a:lvl2pPr>
    <a:lvl3pPr marL="914400" algn="l" rtl="0" fontAlgn="base">
      <a:spcBef>
        <a:spcPct val="0"/>
      </a:spcBef>
      <a:spcAft>
        <a:spcPct val="0"/>
      </a:spcAft>
      <a:defRPr kumimoji="1" sz="2400" kern="1200">
        <a:solidFill>
          <a:schemeClr val="tx1"/>
        </a:solidFill>
        <a:latin typeface="Times New Roman" pitchFamily="-111" charset="0"/>
        <a:ea typeface="ＭＳ Ｐゴシック" pitchFamily="-111" charset="-128"/>
        <a:cs typeface="ＭＳ Ｐゴシック" pitchFamily="-111" charset="-128"/>
      </a:defRPr>
    </a:lvl3pPr>
    <a:lvl4pPr marL="1371600" algn="l" rtl="0" fontAlgn="base">
      <a:spcBef>
        <a:spcPct val="0"/>
      </a:spcBef>
      <a:spcAft>
        <a:spcPct val="0"/>
      </a:spcAft>
      <a:defRPr kumimoji="1" sz="2400" kern="1200">
        <a:solidFill>
          <a:schemeClr val="tx1"/>
        </a:solidFill>
        <a:latin typeface="Times New Roman" pitchFamily="-111" charset="0"/>
        <a:ea typeface="ＭＳ Ｐゴシック" pitchFamily="-111" charset="-128"/>
        <a:cs typeface="ＭＳ Ｐゴシック" pitchFamily="-111" charset="-128"/>
      </a:defRPr>
    </a:lvl4pPr>
    <a:lvl5pPr marL="1828800" algn="l" rtl="0" fontAlgn="base">
      <a:spcBef>
        <a:spcPct val="0"/>
      </a:spcBef>
      <a:spcAft>
        <a:spcPct val="0"/>
      </a:spcAft>
      <a:defRPr kumimoji="1" sz="2400" kern="1200">
        <a:solidFill>
          <a:schemeClr val="tx1"/>
        </a:solidFill>
        <a:latin typeface="Times New Roman" pitchFamily="-111" charset="0"/>
        <a:ea typeface="ＭＳ Ｐゴシック" pitchFamily="-111" charset="-128"/>
        <a:cs typeface="ＭＳ Ｐゴシック" pitchFamily="-111" charset="-128"/>
      </a:defRPr>
    </a:lvl5pPr>
    <a:lvl6pPr marL="2286000" algn="l" defTabSz="457200" rtl="0" eaLnBrk="1" latinLnBrk="0" hangingPunct="1">
      <a:defRPr kumimoji="1" sz="2400" kern="1200">
        <a:solidFill>
          <a:schemeClr val="tx1"/>
        </a:solidFill>
        <a:latin typeface="Times New Roman" pitchFamily="-111" charset="0"/>
        <a:ea typeface="ＭＳ Ｐゴシック" pitchFamily="-111" charset="-128"/>
        <a:cs typeface="ＭＳ Ｐゴシック" pitchFamily="-111" charset="-128"/>
      </a:defRPr>
    </a:lvl6pPr>
    <a:lvl7pPr marL="2743200" algn="l" defTabSz="457200" rtl="0" eaLnBrk="1" latinLnBrk="0" hangingPunct="1">
      <a:defRPr kumimoji="1" sz="2400" kern="1200">
        <a:solidFill>
          <a:schemeClr val="tx1"/>
        </a:solidFill>
        <a:latin typeface="Times New Roman" pitchFamily="-111" charset="0"/>
        <a:ea typeface="ＭＳ Ｐゴシック" pitchFamily="-111" charset="-128"/>
        <a:cs typeface="ＭＳ Ｐゴシック" pitchFamily="-111" charset="-128"/>
      </a:defRPr>
    </a:lvl7pPr>
    <a:lvl8pPr marL="3200400" algn="l" defTabSz="457200" rtl="0" eaLnBrk="1" latinLnBrk="0" hangingPunct="1">
      <a:defRPr kumimoji="1" sz="2400" kern="1200">
        <a:solidFill>
          <a:schemeClr val="tx1"/>
        </a:solidFill>
        <a:latin typeface="Times New Roman" pitchFamily="-111" charset="0"/>
        <a:ea typeface="ＭＳ Ｐゴシック" pitchFamily="-111" charset="-128"/>
        <a:cs typeface="ＭＳ Ｐゴシック" pitchFamily="-111" charset="-128"/>
      </a:defRPr>
    </a:lvl8pPr>
    <a:lvl9pPr marL="3657600" algn="l" defTabSz="457200" rtl="0" eaLnBrk="1" latinLnBrk="0" hangingPunct="1">
      <a:defRPr kumimoji="1" sz="2400" kern="1200">
        <a:solidFill>
          <a:schemeClr val="tx1"/>
        </a:solidFill>
        <a:latin typeface="Times New Roman" pitchFamily="-111" charset="0"/>
        <a:ea typeface="ＭＳ Ｐゴシック" pitchFamily="-111" charset="-128"/>
        <a:cs typeface="ＭＳ Ｐゴシック" pitchFamily="-111"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F3"/>
    <a:srgbClr val="004080"/>
    <a:srgbClr val="39684F"/>
    <a:srgbClr val="929AA2"/>
    <a:srgbClr val="4F906E"/>
    <a:srgbClr val="90BA9D"/>
    <a:srgbClr val="AFE3C0"/>
    <a:srgbClr val="FFBBA0"/>
    <a:srgbClr val="FF77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7" autoAdjust="0"/>
    <p:restoredTop sz="86493"/>
  </p:normalViewPr>
  <p:slideViewPr>
    <p:cSldViewPr snapToGrid="0" snapToObjects="1">
      <p:cViewPr>
        <p:scale>
          <a:sx n="89" d="100"/>
          <a:sy n="89" d="100"/>
        </p:scale>
        <p:origin x="808" y="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6B3F126-FF1E-DF4D-8493-E9F2C10A5C9A}" type="slidenum">
              <a:rPr lang="en-US" altLang="ja-JP"/>
              <a:pPr>
                <a:defRPr/>
              </a:pPr>
              <a:t>‹#›</a:t>
            </a:fld>
            <a:endParaRPr lang="en-US" altLang="ja-JP"/>
          </a:p>
        </p:txBody>
      </p:sp>
    </p:spTree>
    <p:extLst>
      <p:ext uri="{BB962C8B-B14F-4D97-AF65-F5344CB8AC3E}">
        <p14:creationId xmlns:p14="http://schemas.microsoft.com/office/powerpoint/2010/main" val="41989258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11" charset="0"/>
        <a:ea typeface="ＭＳ Ｐ明朝" pitchFamily="-111" charset="-128"/>
        <a:cs typeface="ＭＳ Ｐ明朝" pitchFamily="-111" charset="-128"/>
      </a:defRPr>
    </a:lvl1pPr>
    <a:lvl2pPr marL="457200" algn="l" rtl="0" fontAlgn="base">
      <a:spcBef>
        <a:spcPct val="30000"/>
      </a:spcBef>
      <a:spcAft>
        <a:spcPct val="0"/>
      </a:spcAft>
      <a:defRPr kumimoji="1" sz="1200" kern="1200">
        <a:solidFill>
          <a:schemeClr val="tx1"/>
        </a:solidFill>
        <a:latin typeface="Times New Roman" pitchFamily="-111" charset="0"/>
        <a:ea typeface="ＭＳ Ｐ明朝" pitchFamily="-111" charset="-128"/>
        <a:cs typeface="ＭＳ Ｐ明朝" pitchFamily="-111" charset="-128"/>
      </a:defRPr>
    </a:lvl2pPr>
    <a:lvl3pPr marL="914400" algn="l" rtl="0" fontAlgn="base">
      <a:spcBef>
        <a:spcPct val="30000"/>
      </a:spcBef>
      <a:spcAft>
        <a:spcPct val="0"/>
      </a:spcAft>
      <a:defRPr kumimoji="1" sz="1200" kern="1200">
        <a:solidFill>
          <a:schemeClr val="tx1"/>
        </a:solidFill>
        <a:latin typeface="Times New Roman" pitchFamily="-111" charset="0"/>
        <a:ea typeface="ＭＳ Ｐ明朝" pitchFamily="-111" charset="-128"/>
        <a:cs typeface="ＭＳ Ｐ明朝" pitchFamily="-111" charset="-128"/>
      </a:defRPr>
    </a:lvl3pPr>
    <a:lvl4pPr marL="1371600" algn="l" rtl="0" fontAlgn="base">
      <a:spcBef>
        <a:spcPct val="30000"/>
      </a:spcBef>
      <a:spcAft>
        <a:spcPct val="0"/>
      </a:spcAft>
      <a:defRPr kumimoji="1" sz="1200" kern="1200">
        <a:solidFill>
          <a:schemeClr val="tx1"/>
        </a:solidFill>
        <a:latin typeface="Times New Roman" pitchFamily="-111" charset="0"/>
        <a:ea typeface="ＭＳ Ｐ明朝" pitchFamily="-111" charset="-128"/>
        <a:cs typeface="ＭＳ Ｐ明朝" pitchFamily="-111" charset="-128"/>
      </a:defRPr>
    </a:lvl4pPr>
    <a:lvl5pPr marL="1828800" algn="l" rtl="0" fontAlgn="base">
      <a:spcBef>
        <a:spcPct val="30000"/>
      </a:spcBef>
      <a:spcAft>
        <a:spcPct val="0"/>
      </a:spcAft>
      <a:defRPr kumimoji="1" sz="1200" kern="1200">
        <a:solidFill>
          <a:schemeClr val="tx1"/>
        </a:solidFill>
        <a:latin typeface="Times New Roman" pitchFamily="-111" charset="0"/>
        <a:ea typeface="ＭＳ Ｐ明朝" pitchFamily="-111" charset="-128"/>
        <a:cs typeface="ＭＳ Ｐ明朝" pitchFamily="-111" charset="-128"/>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6B3F126-FF1E-DF4D-8493-E9F2C10A5C9A}" type="slidenum">
              <a:rPr lang="en-US" altLang="ja-JP" smtClean="0"/>
              <a:pPr>
                <a:defRPr/>
              </a:pPr>
              <a:t>2</a:t>
            </a:fld>
            <a:endParaRPr lang="en-US" altLang="ja-JP"/>
          </a:p>
        </p:txBody>
      </p:sp>
    </p:spTree>
    <p:extLst>
      <p:ext uri="{BB962C8B-B14F-4D97-AF65-F5344CB8AC3E}">
        <p14:creationId xmlns:p14="http://schemas.microsoft.com/office/powerpoint/2010/main" val="1426337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6B3F126-FF1E-DF4D-8493-E9F2C10A5C9A}" type="slidenum">
              <a:rPr lang="en-US" altLang="ja-JP" smtClean="0"/>
              <a:pPr>
                <a:defRPr/>
              </a:pPr>
              <a:t>8</a:t>
            </a:fld>
            <a:endParaRPr lang="en-US" altLang="ja-JP"/>
          </a:p>
        </p:txBody>
      </p:sp>
    </p:spTree>
    <p:extLst>
      <p:ext uri="{BB962C8B-B14F-4D97-AF65-F5344CB8AC3E}">
        <p14:creationId xmlns:p14="http://schemas.microsoft.com/office/powerpoint/2010/main" val="1489605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6B3F126-FF1E-DF4D-8493-E9F2C10A5C9A}" type="slidenum">
              <a:rPr lang="en-US" altLang="ja-JP" smtClean="0"/>
              <a:pPr>
                <a:defRPr/>
              </a:pPr>
              <a:t>10</a:t>
            </a:fld>
            <a:endParaRPr lang="en-US" altLang="ja-JP"/>
          </a:p>
        </p:txBody>
      </p:sp>
    </p:spTree>
    <p:extLst>
      <p:ext uri="{BB962C8B-B14F-4D97-AF65-F5344CB8AC3E}">
        <p14:creationId xmlns:p14="http://schemas.microsoft.com/office/powerpoint/2010/main" val="350490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6B3F126-FF1E-DF4D-8493-E9F2C10A5C9A}" type="slidenum">
              <a:rPr lang="en-US" altLang="ja-JP" smtClean="0"/>
              <a:pPr>
                <a:defRPr/>
              </a:pPr>
              <a:t>11</a:t>
            </a:fld>
            <a:endParaRPr lang="en-US" altLang="ja-JP"/>
          </a:p>
        </p:txBody>
      </p:sp>
    </p:spTree>
    <p:extLst>
      <p:ext uri="{BB962C8B-B14F-4D97-AF65-F5344CB8AC3E}">
        <p14:creationId xmlns:p14="http://schemas.microsoft.com/office/powerpoint/2010/main" val="655340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9" name="図 8" descr="1.jpg"/>
          <p:cNvPicPr>
            <a:picLocks noChangeAspect="1"/>
          </p:cNvPicPr>
          <p:nvPr userDrawn="1"/>
        </p:nvPicPr>
        <p:blipFill>
          <a:blip r:embed="rId2"/>
          <a:stretch>
            <a:fillRect/>
          </a:stretch>
        </p:blipFill>
        <p:spPr>
          <a:xfrm>
            <a:off x="-21525" y="-39172"/>
            <a:ext cx="9243219" cy="7394575"/>
          </a:xfrm>
          <a:prstGeom prst="rect">
            <a:avLst/>
          </a:prstGeom>
        </p:spPr>
      </p:pic>
      <p:sp>
        <p:nvSpPr>
          <p:cNvPr id="3074" name="Rectangle 2"/>
          <p:cNvSpPr>
            <a:spLocks noGrp="1" noChangeArrowheads="1"/>
          </p:cNvSpPr>
          <p:nvPr>
            <p:ph type="ctrTitle"/>
          </p:nvPr>
        </p:nvSpPr>
        <p:spPr>
          <a:xfrm>
            <a:off x="685800" y="2286000"/>
            <a:ext cx="7772400" cy="1143000"/>
          </a:xfrm>
        </p:spPr>
        <p:txBody>
          <a:bodyPr/>
          <a:lstStyle>
            <a:lvl1pPr>
              <a:defRPr sz="4400">
                <a:solidFill>
                  <a:schemeClr val="tx1">
                    <a:lumMod val="75000"/>
                    <a:lumOff val="25000"/>
                  </a:schemeClr>
                </a:solidFill>
              </a:defRPr>
            </a:lvl1pPr>
          </a:lstStyle>
          <a:p>
            <a:r>
              <a:rPr lang="ja-JP" altLang="en-US" dirty="0" smtClean="0"/>
              <a:t>マスター タイトルの書式設定</a:t>
            </a:r>
            <a:endParaRPr lang="ja-JP" altLang="en-US" dirty="0"/>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 typeface="Wingdings" pitchFamily="-111" charset="2"/>
              <a:buNone/>
              <a:defRPr/>
            </a:lvl1pPr>
          </a:lstStyle>
          <a:p>
            <a:r>
              <a:rPr lang="ja-JP" altLang="en-US" smtClean="0"/>
              <a:t>マスター サブタイトルの書式設定</a:t>
            </a:r>
            <a:endParaRPr lang="ja-JP" altLang="en-US" dirty="0"/>
          </a:p>
        </p:txBody>
      </p:sp>
      <p:sp>
        <p:nvSpPr>
          <p:cNvPr id="6" name="Rectangle 4"/>
          <p:cNvSpPr>
            <a:spLocks noGrp="1" noChangeArrowheads="1"/>
          </p:cNvSpPr>
          <p:nvPr>
            <p:ph type="dt" sz="half" idx="10"/>
          </p:nvPr>
        </p:nvSpPr>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p:txBody>
          <a:bodyPr lIns="91440" rIns="91440"/>
          <a:lstStyle>
            <a:lvl1pPr>
              <a:defRPr/>
            </a:lvl1pPr>
          </a:lstStyle>
          <a:p>
            <a:pPr>
              <a:defRPr/>
            </a:pPr>
            <a:fld id="{5C32F73F-D02A-CD43-8CA3-CBC70799154A}"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2"/>
          <p:cNvSpPr>
            <a:spLocks noGrp="1" noChangeArrowheads="1"/>
          </p:cNvSpPr>
          <p:nvPr>
            <p:ph type="sldNum" sz="quarter" idx="12"/>
          </p:nvPr>
        </p:nvSpPr>
        <p:spPr>
          <a:ln/>
        </p:spPr>
        <p:txBody>
          <a:bodyPr/>
          <a:lstStyle>
            <a:lvl1pPr>
              <a:defRPr/>
            </a:lvl1pPr>
          </a:lstStyle>
          <a:p>
            <a:pPr>
              <a:defRPr/>
            </a:pPr>
            <a:fld id="{73926445-A827-4C4C-9AF9-0605CA5D536D}" type="slidenum">
              <a:rPr lang="en-US" altLang="ja-JP"/>
              <a:pPr>
                <a:defRPr/>
              </a:pPr>
              <a:t>‹#›</a:t>
            </a:fld>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2"/>
          <p:cNvSpPr>
            <a:spLocks noGrp="1" noChangeArrowheads="1"/>
          </p:cNvSpPr>
          <p:nvPr>
            <p:ph type="sldNum" sz="quarter" idx="12"/>
          </p:nvPr>
        </p:nvSpPr>
        <p:spPr>
          <a:ln/>
        </p:spPr>
        <p:txBody>
          <a:bodyPr/>
          <a:lstStyle>
            <a:lvl1pPr>
              <a:defRPr/>
            </a:lvl1pPr>
          </a:lstStyle>
          <a:p>
            <a:pPr>
              <a:defRPr/>
            </a:pPr>
            <a:fld id="{ECE1C797-ED0D-EA46-AA0F-3194E59A8334}" type="slidenum">
              <a:rPr lang="en-US" altLang="ja-JP"/>
              <a:pPr>
                <a:defRPr/>
              </a:pPr>
              <a: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2"/>
          <p:cNvSpPr>
            <a:spLocks noGrp="1" noChangeArrowheads="1"/>
          </p:cNvSpPr>
          <p:nvPr>
            <p:ph type="sldNum" sz="quarter" idx="12"/>
          </p:nvPr>
        </p:nvSpPr>
        <p:spPr>
          <a:ln/>
        </p:spPr>
        <p:txBody>
          <a:bodyPr/>
          <a:lstStyle>
            <a:lvl1pPr>
              <a:defRPr/>
            </a:lvl1pPr>
          </a:lstStyle>
          <a:p>
            <a:pPr>
              <a:defRPr/>
            </a:pPr>
            <a:fld id="{2097ABA7-077F-3644-A9BF-0FFDF7F95F35}" type="slidenum">
              <a:rPr lang="en-US" altLang="ja-JP"/>
              <a:pPr>
                <a:defRPr/>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2"/>
          <p:cNvSpPr>
            <a:spLocks noGrp="1" noChangeArrowheads="1"/>
          </p:cNvSpPr>
          <p:nvPr>
            <p:ph type="sldNum" sz="quarter" idx="12"/>
          </p:nvPr>
        </p:nvSpPr>
        <p:spPr>
          <a:ln/>
        </p:spPr>
        <p:txBody>
          <a:bodyPr/>
          <a:lstStyle>
            <a:lvl1pPr>
              <a:defRPr/>
            </a:lvl1pPr>
          </a:lstStyle>
          <a:p>
            <a:pPr>
              <a:defRPr/>
            </a:pPr>
            <a:fld id="{174A783B-9FB0-5846-9D05-FBF72BB8BA5E}" type="slidenum">
              <a:rPr lang="en-US" altLang="ja-JP"/>
              <a:pPr>
                <a:defRPr/>
              </a:pPr>
              <a:t>‹#›</a:t>
            </a:fld>
            <a:endParaRPr lang="en-US" altLang="ja-JP"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2"/>
          <p:cNvSpPr>
            <a:spLocks noGrp="1" noChangeArrowheads="1"/>
          </p:cNvSpPr>
          <p:nvPr>
            <p:ph type="sldNum" sz="quarter" idx="12"/>
          </p:nvPr>
        </p:nvSpPr>
        <p:spPr>
          <a:ln/>
        </p:spPr>
        <p:txBody>
          <a:bodyPr/>
          <a:lstStyle>
            <a:lvl1pPr>
              <a:defRPr/>
            </a:lvl1pPr>
          </a:lstStyle>
          <a:p>
            <a:pPr>
              <a:defRPr/>
            </a:pPr>
            <a:fld id="{346E8E34-853C-204F-98AF-9F2292394C69}" type="slidenum">
              <a:rPr lang="en-US" altLang="ja-JP"/>
              <a:pPr>
                <a:defRPr/>
              </a:pPr>
              <a:t>‹#›</a:t>
            </a:fld>
            <a:endParaRPr lang="en-US" altLang="ja-JP"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905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1"/>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2"/>
          <p:cNvSpPr>
            <a:spLocks noGrp="1" noChangeArrowheads="1"/>
          </p:cNvSpPr>
          <p:nvPr>
            <p:ph type="sldNum" sz="quarter" idx="12"/>
          </p:nvPr>
        </p:nvSpPr>
        <p:spPr>
          <a:ln/>
        </p:spPr>
        <p:txBody>
          <a:bodyPr/>
          <a:lstStyle>
            <a:lvl1pPr>
              <a:defRPr/>
            </a:lvl1pPr>
          </a:lstStyle>
          <a:p>
            <a:pPr>
              <a:defRPr/>
            </a:pPr>
            <a:fld id="{C3B89F44-7155-F242-A0B2-91D305B5C079}" type="slidenum">
              <a:rPr lang="en-US" altLang="ja-JP"/>
              <a:pPr>
                <a:defRPr/>
              </a:pPr>
              <a:t>‹#›</a:t>
            </a:fld>
            <a:endParaRPr lang="en-US"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2"/>
          <p:cNvSpPr>
            <a:spLocks noGrp="1" noChangeArrowheads="1"/>
          </p:cNvSpPr>
          <p:nvPr>
            <p:ph type="sldNum" sz="quarter" idx="12"/>
          </p:nvPr>
        </p:nvSpPr>
        <p:spPr>
          <a:ln/>
        </p:spPr>
        <p:txBody>
          <a:bodyPr/>
          <a:lstStyle>
            <a:lvl1pPr>
              <a:defRPr/>
            </a:lvl1pPr>
          </a:lstStyle>
          <a:p>
            <a:pPr>
              <a:defRPr/>
            </a:pPr>
            <a:fld id="{978D5E48-3887-F849-B321-79E0B20ED752}" type="slidenum">
              <a:rPr lang="en-US" altLang="ja-JP"/>
              <a:pPr>
                <a:defRPr/>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1"/>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12"/>
          <p:cNvSpPr>
            <a:spLocks noGrp="1" noChangeArrowheads="1"/>
          </p:cNvSpPr>
          <p:nvPr>
            <p:ph type="sldNum" sz="quarter" idx="12"/>
          </p:nvPr>
        </p:nvSpPr>
        <p:spPr>
          <a:ln/>
        </p:spPr>
        <p:txBody>
          <a:bodyPr/>
          <a:lstStyle>
            <a:lvl1pPr>
              <a:defRPr/>
            </a:lvl1pPr>
          </a:lstStyle>
          <a:p>
            <a:pPr>
              <a:defRPr/>
            </a:pPr>
            <a:fld id="{C38DBED5-62F0-D044-AB53-A54E92EA4BB1}" type="slidenum">
              <a:rPr lang="en-US" altLang="ja-JP"/>
              <a:pPr>
                <a:defRPr/>
              </a:pPr>
              <a: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2"/>
          <p:cNvSpPr>
            <a:spLocks noGrp="1" noChangeArrowheads="1"/>
          </p:cNvSpPr>
          <p:nvPr>
            <p:ph type="sldNum" sz="quarter" idx="12"/>
          </p:nvPr>
        </p:nvSpPr>
        <p:spPr>
          <a:ln/>
        </p:spPr>
        <p:txBody>
          <a:bodyPr/>
          <a:lstStyle>
            <a:lvl1pPr>
              <a:defRPr/>
            </a:lvl1pPr>
          </a:lstStyle>
          <a:p>
            <a:pPr>
              <a:defRPr/>
            </a:pPr>
            <a:fld id="{4865C35F-AC7F-BC44-A339-C25DF51C8720}" type="slidenum">
              <a:rPr lang="en-US" altLang="ja-JP"/>
              <a:pPr>
                <a:defRPr/>
              </a:pPr>
              <a:t>‹#›</a:t>
            </a:fld>
            <a:endParaRPr lang="en-US" altLang="ja-JP"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プレースホルダーまでドラッグするかアイコンをクリックして図を追加</a:t>
            </a:r>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2"/>
          <p:cNvSpPr>
            <a:spLocks noGrp="1" noChangeArrowheads="1"/>
          </p:cNvSpPr>
          <p:nvPr>
            <p:ph type="sldNum" sz="quarter" idx="12"/>
          </p:nvPr>
        </p:nvSpPr>
        <p:spPr>
          <a:ln/>
        </p:spPr>
        <p:txBody>
          <a:bodyPr/>
          <a:lstStyle>
            <a:lvl1pPr>
              <a:defRPr/>
            </a:lvl1pPr>
          </a:lstStyle>
          <a:p>
            <a:pPr>
              <a:defRPr/>
            </a:pPr>
            <a:fld id="{1624C116-99B2-134F-A9BB-28F2E23B4F66}" type="slidenum">
              <a:rPr lang="en-US" altLang="ja-JP"/>
              <a:pPr>
                <a:defRPr/>
              </a:pPr>
              <a: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図 10" descr="4.jpg"/>
          <p:cNvPicPr>
            <a:picLocks noChangeAspect="1"/>
          </p:cNvPicPr>
          <p:nvPr/>
        </p:nvPicPr>
        <p:blipFill rotWithShape="1">
          <a:blip r:embed="rId13"/>
          <a:srcRect l="1" r="-3056" b="8431"/>
          <a:stretch/>
        </p:blipFill>
        <p:spPr>
          <a:xfrm>
            <a:off x="14994" y="-15903"/>
            <a:ext cx="9411228" cy="6958570"/>
          </a:xfrm>
          <a:prstGeom prst="rect">
            <a:avLst/>
          </a:prstGeom>
        </p:spPr>
      </p:pic>
      <p:sp>
        <p:nvSpPr>
          <p:cNvPr id="1038" name="Rectangle 14"/>
          <p:cNvSpPr>
            <a:spLocks noChangeArrowheads="1"/>
          </p:cNvSpPr>
          <p:nvPr/>
        </p:nvSpPr>
        <p:spPr bwMode="auto">
          <a:xfrm>
            <a:off x="8910638" y="6618288"/>
            <a:ext cx="252412" cy="250825"/>
          </a:xfrm>
          <a:prstGeom prst="rect">
            <a:avLst/>
          </a:prstGeom>
          <a:solidFill>
            <a:srgbClr val="4F906E"/>
          </a:solidFill>
          <a:ln w="9525">
            <a:noFill/>
            <a:miter lim="800000"/>
            <a:headEnd/>
            <a:tailEnd/>
          </a:ln>
          <a:effectLst/>
        </p:spPr>
        <p:txBody>
          <a:bodyPr wrap="none" anchor="ctr">
            <a:prstTxWarp prst="textNoShape">
              <a:avLst/>
            </a:prstTxWarp>
          </a:bodyPr>
          <a:lstStyle/>
          <a:p>
            <a:pPr>
              <a:defRPr/>
            </a:pPr>
            <a:endParaRPr lang="ja-JP" altLang="en-US" dirty="0">
              <a:solidFill>
                <a:srgbClr val="004080"/>
              </a:solidFill>
            </a:endParaRPr>
          </a:p>
        </p:txBody>
      </p:sp>
      <p:sp>
        <p:nvSpPr>
          <p:cNvPr id="1028" name="Rectangle 2"/>
          <p:cNvSpPr>
            <a:spLocks noGrp="1" noChangeArrowheads="1"/>
          </p:cNvSpPr>
          <p:nvPr>
            <p:ph type="title"/>
          </p:nvPr>
        </p:nvSpPr>
        <p:spPr bwMode="auto">
          <a:xfrm>
            <a:off x="0" y="437092"/>
            <a:ext cx="675322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a:t>マスタ</a:t>
            </a:r>
            <a:r>
              <a:rPr lang="en-US" altLang="ja-JP" dirty="0"/>
              <a:t> </a:t>
            </a:r>
            <a:r>
              <a:rPr lang="ja-JP" altLang="en-US" dirty="0"/>
              <a:t>タイトルの書式設定</a:t>
            </a:r>
          </a:p>
        </p:txBody>
      </p:sp>
      <p:sp>
        <p:nvSpPr>
          <p:cNvPr id="1029" name="Rectangle 3"/>
          <p:cNvSpPr>
            <a:spLocks noGrp="1" noChangeArrowheads="1"/>
          </p:cNvSpPr>
          <p:nvPr>
            <p:ph type="body" idx="1"/>
          </p:nvPr>
        </p:nvSpPr>
        <p:spPr bwMode="auto">
          <a:xfrm>
            <a:off x="685800" y="1651000"/>
            <a:ext cx="7772400" cy="4254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34" name="Rectangle 10"/>
          <p:cNvSpPr>
            <a:spLocks noGrp="1" noChangeArrowheads="1"/>
          </p:cNvSpPr>
          <p:nvPr>
            <p:ph type="dt" sz="half" idx="2"/>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2"/>
                </a:solidFill>
                <a:latin typeface="+mn-lt"/>
              </a:defRPr>
            </a:lvl1pPr>
          </a:lstStyle>
          <a:p>
            <a:pPr>
              <a:defRPr/>
            </a:pPr>
            <a:endParaRPr lang="en-US" altLang="ja-JP"/>
          </a:p>
        </p:txBody>
      </p:sp>
      <p:sp>
        <p:nvSpPr>
          <p:cNvPr id="1035" name="Rectangle 11"/>
          <p:cNvSpPr>
            <a:spLocks noGrp="1" noChangeArrowheads="1"/>
          </p:cNvSpPr>
          <p:nvPr>
            <p:ph type="ftr" sz="quarter" idx="3"/>
          </p:nvPr>
        </p:nvSpPr>
        <p:spPr bwMode="auto">
          <a:xfrm>
            <a:off x="3124200" y="65532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2"/>
                </a:solidFill>
                <a:latin typeface="+mn-lt"/>
              </a:defRPr>
            </a:lvl1pPr>
          </a:lstStyle>
          <a:p>
            <a:pPr>
              <a:defRPr/>
            </a:pPr>
            <a:endParaRPr lang="en-US" altLang="ja-JP"/>
          </a:p>
        </p:txBody>
      </p:sp>
      <p:sp>
        <p:nvSpPr>
          <p:cNvPr id="1036" name="Rectangle 12"/>
          <p:cNvSpPr>
            <a:spLocks noGrp="1" noChangeArrowheads="1"/>
          </p:cNvSpPr>
          <p:nvPr>
            <p:ph type="sldNum" sz="quarter" idx="4"/>
          </p:nvPr>
        </p:nvSpPr>
        <p:spPr bwMode="auto">
          <a:xfrm>
            <a:off x="7281863" y="6607175"/>
            <a:ext cx="1905000" cy="457200"/>
          </a:xfrm>
          <a:prstGeom prst="rect">
            <a:avLst/>
          </a:prstGeom>
          <a:noFill/>
          <a:ln w="9525">
            <a:noFill/>
            <a:miter lim="800000"/>
            <a:headEnd/>
            <a:tailEnd/>
          </a:ln>
          <a:effectLst/>
        </p:spPr>
        <p:txBody>
          <a:bodyPr vert="horz" wrap="square" lIns="54000" tIns="45720" rIns="54000" bIns="45720" numCol="1" anchor="t" anchorCtr="0" compatLnSpc="1">
            <a:prstTxWarp prst="textNoShape">
              <a:avLst/>
            </a:prstTxWarp>
          </a:bodyPr>
          <a:lstStyle>
            <a:lvl1pPr algn="r">
              <a:defRPr sz="1050">
                <a:solidFill>
                  <a:schemeClr val="tx1">
                    <a:lumMod val="85000"/>
                    <a:lumOff val="15000"/>
                  </a:schemeClr>
                </a:solidFill>
                <a:latin typeface="+mn-lt"/>
              </a:defRPr>
            </a:lvl1pPr>
          </a:lstStyle>
          <a:p>
            <a:pPr>
              <a:defRPr/>
            </a:pPr>
            <a:fld id="{ACCFCFEB-125C-0D4A-999B-9999D313536E}"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ctr" rtl="0" eaLnBrk="1" fontAlgn="base" hangingPunct="1">
        <a:spcBef>
          <a:spcPct val="0"/>
        </a:spcBef>
        <a:spcAft>
          <a:spcPct val="0"/>
        </a:spcAft>
        <a:defRPr kumimoji="1" sz="4000">
          <a:solidFill>
            <a:srgbClr val="262626"/>
          </a:solidFill>
          <a:latin typeface="Osaka"/>
          <a:ea typeface="Osaka"/>
          <a:cs typeface="Osaka"/>
        </a:defRPr>
      </a:lvl1pPr>
      <a:lvl2pPr algn="ctr" rtl="0" eaLnBrk="1" fontAlgn="base" hangingPunct="1">
        <a:spcBef>
          <a:spcPct val="0"/>
        </a:spcBef>
        <a:spcAft>
          <a:spcPct val="0"/>
        </a:spcAft>
        <a:defRPr kumimoji="1" sz="3600">
          <a:solidFill>
            <a:srgbClr val="262626"/>
          </a:solidFill>
          <a:latin typeface="Osaka" pitchFamily="-111" charset="-128"/>
          <a:ea typeface="Osaka" pitchFamily="-111" charset="-128"/>
          <a:cs typeface="Osaka" pitchFamily="-111" charset="-128"/>
        </a:defRPr>
      </a:lvl2pPr>
      <a:lvl3pPr algn="ctr" rtl="0" eaLnBrk="1" fontAlgn="base" hangingPunct="1">
        <a:spcBef>
          <a:spcPct val="0"/>
        </a:spcBef>
        <a:spcAft>
          <a:spcPct val="0"/>
        </a:spcAft>
        <a:defRPr kumimoji="1" sz="3600">
          <a:solidFill>
            <a:srgbClr val="262626"/>
          </a:solidFill>
          <a:latin typeface="Osaka" pitchFamily="-111" charset="-128"/>
          <a:ea typeface="Osaka" pitchFamily="-111" charset="-128"/>
          <a:cs typeface="Osaka" pitchFamily="-111" charset="-128"/>
        </a:defRPr>
      </a:lvl3pPr>
      <a:lvl4pPr algn="ctr" rtl="0" eaLnBrk="1" fontAlgn="base" hangingPunct="1">
        <a:spcBef>
          <a:spcPct val="0"/>
        </a:spcBef>
        <a:spcAft>
          <a:spcPct val="0"/>
        </a:spcAft>
        <a:defRPr kumimoji="1" sz="3600">
          <a:solidFill>
            <a:srgbClr val="262626"/>
          </a:solidFill>
          <a:latin typeface="Osaka" pitchFamily="-111" charset="-128"/>
          <a:ea typeface="Osaka" pitchFamily="-111" charset="-128"/>
          <a:cs typeface="Osaka" pitchFamily="-111" charset="-128"/>
        </a:defRPr>
      </a:lvl4pPr>
      <a:lvl5pPr algn="ctr" rtl="0" eaLnBrk="1" fontAlgn="base" hangingPunct="1">
        <a:spcBef>
          <a:spcPct val="0"/>
        </a:spcBef>
        <a:spcAft>
          <a:spcPct val="0"/>
        </a:spcAft>
        <a:defRPr kumimoji="1" sz="3600">
          <a:solidFill>
            <a:srgbClr val="262626"/>
          </a:solidFill>
          <a:latin typeface="Osaka" pitchFamily="-111" charset="-128"/>
          <a:ea typeface="Osaka" pitchFamily="-111" charset="-128"/>
          <a:cs typeface="Osaka" pitchFamily="-111" charset="-128"/>
        </a:defRPr>
      </a:lvl5pPr>
      <a:lvl6pPr marL="457200" algn="ctr" rtl="0" eaLnBrk="1" fontAlgn="base" hangingPunct="1">
        <a:spcBef>
          <a:spcPct val="0"/>
        </a:spcBef>
        <a:spcAft>
          <a:spcPct val="0"/>
        </a:spcAft>
        <a:defRPr kumimoji="1" sz="4400">
          <a:solidFill>
            <a:schemeClr val="tx2"/>
          </a:solidFill>
          <a:latin typeface="Comic Sans MS" pitchFamily="-111" charset="0"/>
          <a:ea typeface="ＭＳ Ｐゴシック" pitchFamily="-111" charset="-128"/>
          <a:cs typeface="ＭＳ Ｐゴシック" pitchFamily="-111" charset="-128"/>
        </a:defRPr>
      </a:lvl6pPr>
      <a:lvl7pPr marL="914400" algn="ctr" rtl="0" eaLnBrk="1" fontAlgn="base" hangingPunct="1">
        <a:spcBef>
          <a:spcPct val="0"/>
        </a:spcBef>
        <a:spcAft>
          <a:spcPct val="0"/>
        </a:spcAft>
        <a:defRPr kumimoji="1" sz="4400">
          <a:solidFill>
            <a:schemeClr val="tx2"/>
          </a:solidFill>
          <a:latin typeface="Comic Sans MS" pitchFamily="-111" charset="0"/>
          <a:ea typeface="ＭＳ Ｐゴシック" pitchFamily="-111" charset="-128"/>
          <a:cs typeface="ＭＳ Ｐゴシック" pitchFamily="-111" charset="-128"/>
        </a:defRPr>
      </a:lvl7pPr>
      <a:lvl8pPr marL="1371600" algn="ctr" rtl="0" eaLnBrk="1" fontAlgn="base" hangingPunct="1">
        <a:spcBef>
          <a:spcPct val="0"/>
        </a:spcBef>
        <a:spcAft>
          <a:spcPct val="0"/>
        </a:spcAft>
        <a:defRPr kumimoji="1" sz="4400">
          <a:solidFill>
            <a:schemeClr val="tx2"/>
          </a:solidFill>
          <a:latin typeface="Comic Sans MS" pitchFamily="-111" charset="0"/>
          <a:ea typeface="ＭＳ Ｐゴシック" pitchFamily="-111" charset="-128"/>
          <a:cs typeface="ＭＳ Ｐゴシック" pitchFamily="-111" charset="-128"/>
        </a:defRPr>
      </a:lvl8pPr>
      <a:lvl9pPr marL="1828800" algn="ctr" rtl="0" eaLnBrk="1" fontAlgn="base" hangingPunct="1">
        <a:spcBef>
          <a:spcPct val="0"/>
        </a:spcBef>
        <a:spcAft>
          <a:spcPct val="0"/>
        </a:spcAft>
        <a:defRPr kumimoji="1" sz="4400">
          <a:solidFill>
            <a:schemeClr val="tx2"/>
          </a:solidFill>
          <a:latin typeface="Comic Sans MS" pitchFamily="-111" charset="0"/>
          <a:ea typeface="ＭＳ Ｐゴシック" pitchFamily="-111" charset="-128"/>
          <a:cs typeface="ＭＳ Ｐゴシック" pitchFamily="-111" charset="-128"/>
        </a:defRPr>
      </a:lvl9pPr>
    </p:titleStyle>
    <p:bodyStyle>
      <a:lvl1pPr marL="342900" indent="-342900" algn="l" rtl="0" eaLnBrk="1" fontAlgn="base" hangingPunct="1">
        <a:spcBef>
          <a:spcPct val="20000"/>
        </a:spcBef>
        <a:spcAft>
          <a:spcPct val="0"/>
        </a:spcAft>
        <a:buClr>
          <a:srgbClr val="004080"/>
        </a:buClr>
        <a:buSzPct val="80000"/>
        <a:buFont typeface="Wingdings" pitchFamily="-111" charset="2"/>
        <a:buChar char="n"/>
        <a:defRPr kumimoji="1" sz="3200">
          <a:solidFill>
            <a:srgbClr val="262626"/>
          </a:solidFill>
          <a:latin typeface="Osaka"/>
          <a:ea typeface="Osaka"/>
          <a:cs typeface="Osaka"/>
        </a:defRPr>
      </a:lvl1pPr>
      <a:lvl2pPr marL="742950" indent="-285750" algn="l" rtl="0" eaLnBrk="1" fontAlgn="base" hangingPunct="1">
        <a:spcBef>
          <a:spcPct val="20000"/>
        </a:spcBef>
        <a:spcAft>
          <a:spcPct val="0"/>
        </a:spcAft>
        <a:buClr>
          <a:srgbClr val="004080"/>
        </a:buClr>
        <a:buSzPct val="80000"/>
        <a:buFont typeface="Wingdings" pitchFamily="-111" charset="2"/>
        <a:buChar char="n"/>
        <a:defRPr kumimoji="1" sz="2800">
          <a:solidFill>
            <a:srgbClr val="262626"/>
          </a:solidFill>
          <a:latin typeface="Osaka"/>
          <a:ea typeface="Osaka"/>
          <a:cs typeface="Osaka"/>
        </a:defRPr>
      </a:lvl2pPr>
      <a:lvl3pPr marL="1143000" indent="-228600" algn="l" rtl="0" eaLnBrk="1" fontAlgn="base" hangingPunct="1">
        <a:spcBef>
          <a:spcPct val="20000"/>
        </a:spcBef>
        <a:spcAft>
          <a:spcPct val="0"/>
        </a:spcAft>
        <a:buClr>
          <a:srgbClr val="004080"/>
        </a:buClr>
        <a:buSzPct val="80000"/>
        <a:buFont typeface="Wingdings" pitchFamily="-111" charset="2"/>
        <a:buChar char="n"/>
        <a:defRPr kumimoji="1" sz="2400">
          <a:solidFill>
            <a:srgbClr val="262626"/>
          </a:solidFill>
          <a:latin typeface="Osaka"/>
          <a:ea typeface="Osaka"/>
          <a:cs typeface="Osaka"/>
        </a:defRPr>
      </a:lvl3pPr>
      <a:lvl4pPr marL="1600200" indent="-228600" algn="l" rtl="0" eaLnBrk="1" fontAlgn="base" hangingPunct="1">
        <a:spcBef>
          <a:spcPct val="20000"/>
        </a:spcBef>
        <a:spcAft>
          <a:spcPct val="0"/>
        </a:spcAft>
        <a:buClr>
          <a:srgbClr val="004080"/>
        </a:buClr>
        <a:buSzPct val="80000"/>
        <a:buFont typeface="Wingdings" pitchFamily="-111" charset="2"/>
        <a:buChar char="n"/>
        <a:defRPr kumimoji="1" sz="2000">
          <a:solidFill>
            <a:srgbClr val="262626"/>
          </a:solidFill>
          <a:latin typeface="Osaka"/>
          <a:ea typeface="Osaka"/>
          <a:cs typeface="Osaka"/>
        </a:defRPr>
      </a:lvl4pPr>
      <a:lvl5pPr marL="2057400" indent="-228600" algn="l" rtl="0" eaLnBrk="1" fontAlgn="base" hangingPunct="1">
        <a:spcBef>
          <a:spcPct val="20000"/>
        </a:spcBef>
        <a:spcAft>
          <a:spcPct val="0"/>
        </a:spcAft>
        <a:buClr>
          <a:srgbClr val="004080"/>
        </a:buClr>
        <a:buSzPct val="80000"/>
        <a:buFont typeface="Wingdings" pitchFamily="-111" charset="2"/>
        <a:buChar char="n"/>
        <a:defRPr kumimoji="1" sz="2000">
          <a:solidFill>
            <a:srgbClr val="262626"/>
          </a:solidFill>
          <a:latin typeface="Osaka"/>
          <a:ea typeface="Osaka"/>
          <a:cs typeface="Osaka"/>
        </a:defRPr>
      </a:lvl5pPr>
      <a:lvl6pPr marL="2514600" indent="-228600" algn="l" rtl="0" eaLnBrk="1" fontAlgn="base" hangingPunct="1">
        <a:spcBef>
          <a:spcPct val="20000"/>
        </a:spcBef>
        <a:spcAft>
          <a:spcPct val="0"/>
        </a:spcAft>
        <a:buClr>
          <a:schemeClr val="accent1"/>
        </a:buClr>
        <a:buSzPct val="80000"/>
        <a:buFont typeface="Wingdings" pitchFamily="-111" charset="2"/>
        <a:buChar char="u"/>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80000"/>
        <a:buFont typeface="Wingdings" pitchFamily="-111" charset="2"/>
        <a:buChar char="u"/>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80000"/>
        <a:buFont typeface="Wingdings" pitchFamily="-111" charset="2"/>
        <a:buChar char="u"/>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80000"/>
        <a:buFont typeface="Wingdings" pitchFamily="-111" charset="2"/>
        <a:buChar char="u"/>
        <a:defRPr kumimoji="1" sz="2000">
          <a:solidFill>
            <a:schemeClr val="tx1"/>
          </a:solidFill>
          <a:latin typeface="+mn-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53910"/>
            <a:ext cx="7772400" cy="1143000"/>
          </a:xfrm>
        </p:spPr>
        <p:txBody>
          <a:bodyPr/>
          <a:lstStyle/>
          <a:p>
            <a:r>
              <a:rPr lang="en-US" altLang="ja-JP" sz="3500" dirty="0" smtClean="0"/>
              <a:t>Spectral Tomography of </a:t>
            </a:r>
            <a:br>
              <a:rPr lang="en-US" altLang="ja-JP" sz="3500" dirty="0" smtClean="0"/>
            </a:br>
            <a:r>
              <a:rPr lang="en-US" altLang="ja-JP" sz="3500" dirty="0" smtClean="0"/>
              <a:t>the Line-of-sight Structure of </a:t>
            </a:r>
            <a:br>
              <a:rPr lang="en-US" altLang="ja-JP" sz="3500" dirty="0" smtClean="0"/>
            </a:br>
            <a:r>
              <a:rPr lang="en-US" altLang="ja-JP" sz="3500" dirty="0" smtClean="0"/>
              <a:t>the Taurus Molecular Cloud 1</a:t>
            </a:r>
            <a:endParaRPr kumimoji="1" lang="ja-JP" altLang="en-US" sz="3500" dirty="0"/>
          </a:p>
        </p:txBody>
      </p:sp>
      <p:sp>
        <p:nvSpPr>
          <p:cNvPr id="3" name="サブタイトル 2"/>
          <p:cNvSpPr>
            <a:spLocks noGrp="1"/>
          </p:cNvSpPr>
          <p:nvPr>
            <p:ph type="subTitle" idx="1"/>
          </p:nvPr>
        </p:nvSpPr>
        <p:spPr>
          <a:xfrm>
            <a:off x="1181100" y="4357952"/>
            <a:ext cx="7277100" cy="1485900"/>
          </a:xfrm>
        </p:spPr>
        <p:txBody>
          <a:bodyPr/>
          <a:lstStyle/>
          <a:p>
            <a:r>
              <a:rPr lang="ja-JP" altLang="en-US" sz="2000" dirty="0" smtClean="0"/>
              <a:t>土橋</a:t>
            </a:r>
            <a:r>
              <a:rPr lang="en-US" altLang="ja-JP" sz="2000" dirty="0" smtClean="0"/>
              <a:t> </a:t>
            </a:r>
            <a:r>
              <a:rPr lang="ja-JP" altLang="en-US" sz="2000" dirty="0" smtClean="0"/>
              <a:t>一</a:t>
            </a:r>
            <a:r>
              <a:rPr lang="ja-JP" altLang="en-US" sz="2000" dirty="0" smtClean="0"/>
              <a:t>仁</a:t>
            </a:r>
            <a:r>
              <a:rPr kumimoji="1" lang="en-US" altLang="ja-JP" sz="2000" baseline="30000" dirty="0" smtClean="0"/>
              <a:t>1</a:t>
            </a:r>
            <a:r>
              <a:rPr lang="ja-JP" altLang="en-US" sz="2000" dirty="0" smtClean="0"/>
              <a:t>、</a:t>
            </a:r>
            <a:r>
              <a:rPr kumimoji="1" lang="en-US" altLang="ja-JP" sz="2000" dirty="0" smtClean="0"/>
              <a:t> </a:t>
            </a:r>
            <a:r>
              <a:rPr kumimoji="1" lang="ja-JP" altLang="en-US" sz="2000" dirty="0" smtClean="0"/>
              <a:t>下井倉</a:t>
            </a:r>
            <a:r>
              <a:rPr kumimoji="1" lang="en-US" altLang="ja-JP" sz="2000" dirty="0" smtClean="0"/>
              <a:t> </a:t>
            </a:r>
            <a:r>
              <a:rPr kumimoji="1" lang="ja-JP" altLang="en-US" sz="2000" dirty="0" smtClean="0"/>
              <a:t>ともみ</a:t>
            </a:r>
            <a:r>
              <a:rPr kumimoji="1" lang="en-US" altLang="ja-JP" sz="2000" baseline="30000" dirty="0" smtClean="0"/>
              <a:t>1</a:t>
            </a:r>
            <a:r>
              <a:rPr lang="ja-JP" altLang="en-US" sz="2000" dirty="0" smtClean="0"/>
              <a:t>、</a:t>
            </a:r>
            <a:r>
              <a:rPr lang="en-US" altLang="ja-JP" sz="2000" dirty="0" smtClean="0"/>
              <a:t> </a:t>
            </a:r>
            <a:r>
              <a:rPr lang="en-US" altLang="ja-JP" sz="2000" dirty="0" smtClean="0"/>
              <a:t> </a:t>
            </a:r>
            <a:r>
              <a:rPr lang="ja-JP" altLang="en-US" sz="2000" dirty="0" smtClean="0"/>
              <a:t>中村文</a:t>
            </a:r>
            <a:r>
              <a:rPr lang="ja-JP" altLang="en-US" sz="2000" dirty="0" smtClean="0"/>
              <a:t>隆</a:t>
            </a:r>
            <a:r>
              <a:rPr lang="en-US" altLang="ja-JP" sz="2000" baseline="30000" dirty="0" smtClean="0"/>
              <a:t>2</a:t>
            </a:r>
            <a:r>
              <a:rPr lang="ja-JP" altLang="en-US" sz="2000" dirty="0" smtClean="0"/>
              <a:t>、亀野誠司</a:t>
            </a:r>
            <a:r>
              <a:rPr lang="en-US" altLang="ja-JP" sz="2000" baseline="30000" dirty="0" smtClean="0"/>
              <a:t>2</a:t>
            </a:r>
            <a:r>
              <a:rPr lang="ja-JP" altLang="en-US" sz="2000" dirty="0" smtClean="0"/>
              <a:t> 、</a:t>
            </a:r>
            <a:endParaRPr lang="en-US" altLang="ja-JP" sz="2000" dirty="0" smtClean="0"/>
          </a:p>
          <a:p>
            <a:r>
              <a:rPr lang="ja-JP" altLang="en-US" sz="2000" dirty="0" smtClean="0"/>
              <a:t>水野いづみ</a:t>
            </a:r>
            <a:r>
              <a:rPr lang="en-US" altLang="ja-JP" sz="2000" baseline="30000" dirty="0" smtClean="0"/>
              <a:t>3</a:t>
            </a:r>
            <a:r>
              <a:rPr lang="ja-JP" altLang="en-US" sz="2000" dirty="0" smtClean="0"/>
              <a:t>、 谷口琴美</a:t>
            </a:r>
            <a:r>
              <a:rPr lang="en-US" altLang="ja-JP" sz="2000" baseline="30000" dirty="0" smtClean="0"/>
              <a:t>2</a:t>
            </a:r>
          </a:p>
          <a:p>
            <a:endParaRPr lang="en-US" altLang="ja-JP" sz="2000" baseline="30000" dirty="0" smtClean="0"/>
          </a:p>
          <a:p>
            <a:pPr marL="457200" indent="-457200"/>
            <a:r>
              <a:rPr lang="en-US" altLang="ja-JP" sz="2000" dirty="0" smtClean="0"/>
              <a:t>1. </a:t>
            </a:r>
            <a:r>
              <a:rPr lang="ja-JP" altLang="en-US" sz="2000" dirty="0" smtClean="0"/>
              <a:t>東京学芸大学</a:t>
            </a:r>
            <a:r>
              <a:rPr lang="ja-JP" altLang="en-US" sz="2000" dirty="0" smtClean="0"/>
              <a:t>、</a:t>
            </a:r>
            <a:r>
              <a:rPr lang="en-US" altLang="ja-JP" sz="2000" dirty="0" smtClean="0"/>
              <a:t>2</a:t>
            </a:r>
            <a:r>
              <a:rPr lang="en-US" altLang="ja-JP" sz="2000" dirty="0" smtClean="0"/>
              <a:t>. </a:t>
            </a:r>
            <a:r>
              <a:rPr lang="ja-JP" altLang="en-US" sz="2000" dirty="0" smtClean="0"/>
              <a:t>国立天</a:t>
            </a:r>
            <a:r>
              <a:rPr lang="ja-JP" altLang="en-US" sz="2000" dirty="0" smtClean="0"/>
              <a:t>文台、</a:t>
            </a:r>
            <a:r>
              <a:rPr lang="en-US" altLang="ja-JP" sz="2000" dirty="0" smtClean="0"/>
              <a:t>3.</a:t>
            </a:r>
            <a:r>
              <a:rPr lang="ja-JP" altLang="en-US" sz="2000" dirty="0" smtClean="0"/>
              <a:t>鹿児島大学</a:t>
            </a:r>
            <a:endParaRPr lang="en-US" altLang="ja-JP" sz="2000" dirty="0" smtClean="0"/>
          </a:p>
        </p:txBody>
      </p:sp>
      <p:sp>
        <p:nvSpPr>
          <p:cNvPr id="4" name="テキスト ボックス 3"/>
          <p:cNvSpPr txBox="1"/>
          <p:nvPr/>
        </p:nvSpPr>
        <p:spPr>
          <a:xfrm>
            <a:off x="2643412" y="5944131"/>
            <a:ext cx="4352474" cy="1200329"/>
          </a:xfrm>
          <a:prstGeom prst="rect">
            <a:avLst/>
          </a:prstGeom>
          <a:noFill/>
        </p:spPr>
        <p:txBody>
          <a:bodyPr wrap="none" rtlCol="0">
            <a:spAutoFit/>
          </a:bodyPr>
          <a:lstStyle/>
          <a:p>
            <a:r>
              <a:rPr lang="ja-JP" altLang="en-US" dirty="0">
                <a:solidFill>
                  <a:srgbClr val="FF0000"/>
                </a:solidFill>
              </a:rPr>
              <a:t>８月末</a:t>
            </a:r>
            <a:r>
              <a:rPr lang="ja-JP" altLang="en-US" dirty="0" smtClean="0">
                <a:solidFill>
                  <a:srgbClr val="FF0000"/>
                </a:solidFill>
              </a:rPr>
              <a:t>にやっと出版</a:t>
            </a:r>
            <a:r>
              <a:rPr lang="ja-JP" altLang="en-US" dirty="0">
                <a:solidFill>
                  <a:srgbClr val="FF0000"/>
                </a:solidFill>
              </a:rPr>
              <a:t>されました！</a:t>
            </a:r>
            <a:endParaRPr lang="en-US" altLang="ja-JP" dirty="0">
              <a:solidFill>
                <a:srgbClr val="FF0000"/>
              </a:solidFill>
            </a:endParaRPr>
          </a:p>
          <a:p>
            <a:r>
              <a:rPr lang="en-US" altLang="ja-JP" dirty="0" err="1">
                <a:solidFill>
                  <a:srgbClr val="FF0000"/>
                </a:solidFill>
              </a:rPr>
              <a:t>Dobashi</a:t>
            </a:r>
            <a:r>
              <a:rPr lang="en-US" altLang="ja-JP" dirty="0">
                <a:solidFill>
                  <a:srgbClr val="FF0000"/>
                </a:solidFill>
              </a:rPr>
              <a:t> et al. 2018, </a:t>
            </a:r>
            <a:r>
              <a:rPr lang="en-US" altLang="ja-JP" dirty="0" err="1">
                <a:solidFill>
                  <a:srgbClr val="FF0000"/>
                </a:solidFill>
              </a:rPr>
              <a:t>ApJ</a:t>
            </a:r>
            <a:r>
              <a:rPr lang="en-US" altLang="ja-JP" dirty="0">
                <a:solidFill>
                  <a:srgbClr val="FF0000"/>
                </a:solidFill>
              </a:rPr>
              <a:t>, 864, 82</a:t>
            </a:r>
            <a:endParaRPr lang="ja-JP" altLang="en-US" dirty="0">
              <a:solidFill>
                <a:srgbClr val="FF0000"/>
              </a:solidFill>
            </a:endParaRPr>
          </a:p>
          <a:p>
            <a:endParaRPr kumimoji="1" lang="ja-JP" altLang="en-US" dirty="0"/>
          </a:p>
        </p:txBody>
      </p:sp>
      <p:sp>
        <p:nvSpPr>
          <p:cNvPr id="5" name="テキスト ボックス 4"/>
          <p:cNvSpPr txBox="1"/>
          <p:nvPr/>
        </p:nvSpPr>
        <p:spPr>
          <a:xfrm>
            <a:off x="548288" y="142875"/>
            <a:ext cx="8542723" cy="400110"/>
          </a:xfrm>
          <a:prstGeom prst="rect">
            <a:avLst/>
          </a:prstGeom>
          <a:noFill/>
        </p:spPr>
        <p:txBody>
          <a:bodyPr wrap="none" rtlCol="0">
            <a:spAutoFit/>
          </a:bodyPr>
          <a:lstStyle/>
          <a:p>
            <a:r>
              <a:rPr kumimoji="1" lang="en-US" altLang="ja-JP" sz="2000" dirty="0" smtClean="0">
                <a:solidFill>
                  <a:schemeClr val="bg1"/>
                </a:solidFill>
              </a:rPr>
              <a:t>2018</a:t>
            </a:r>
            <a:r>
              <a:rPr kumimoji="1" lang="ja-JP" altLang="en-US" sz="2000" dirty="0" smtClean="0">
                <a:solidFill>
                  <a:schemeClr val="bg1"/>
                </a:solidFill>
              </a:rPr>
              <a:t>年</a:t>
            </a:r>
            <a:r>
              <a:rPr lang="en-US" altLang="ja-JP" sz="2000" dirty="0" smtClean="0">
                <a:solidFill>
                  <a:schemeClr val="bg1"/>
                </a:solidFill>
              </a:rPr>
              <a:t>9</a:t>
            </a:r>
            <a:r>
              <a:rPr lang="ja-JP" altLang="en-US" sz="2000" dirty="0" smtClean="0">
                <a:solidFill>
                  <a:schemeClr val="bg1"/>
                </a:solidFill>
              </a:rPr>
              <a:t>月</a:t>
            </a:r>
            <a:r>
              <a:rPr lang="en-US" altLang="ja-JP" sz="2000" dirty="0" smtClean="0">
                <a:solidFill>
                  <a:schemeClr val="bg1"/>
                </a:solidFill>
              </a:rPr>
              <a:t>12</a:t>
            </a:r>
            <a:r>
              <a:rPr lang="ja-JP" altLang="en-US" sz="2000" dirty="0" smtClean="0">
                <a:solidFill>
                  <a:schemeClr val="bg1"/>
                </a:solidFill>
              </a:rPr>
              <a:t>日　南極</a:t>
            </a:r>
            <a:r>
              <a:rPr lang="en-US" altLang="ja-JP" sz="2000" dirty="0" smtClean="0">
                <a:solidFill>
                  <a:schemeClr val="bg1"/>
                </a:solidFill>
              </a:rPr>
              <a:t>30m</a:t>
            </a:r>
            <a:r>
              <a:rPr lang="ja-JP" altLang="en-US" sz="2000" dirty="0" smtClean="0">
                <a:solidFill>
                  <a:schemeClr val="bg1"/>
                </a:solidFill>
              </a:rPr>
              <a:t>級テラヘルツ望遠鏡によるサイエンス（＠極地研）</a:t>
            </a:r>
            <a:endParaRPr kumimoji="1" lang="ja-JP" altLang="en-US" sz="2000" dirty="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5691" y="248244"/>
            <a:ext cx="4951828" cy="808207"/>
          </a:xfrm>
        </p:spPr>
        <p:txBody>
          <a:bodyPr/>
          <a:lstStyle/>
          <a:p>
            <a:r>
              <a:rPr kumimoji="1" lang="ja-JP" altLang="en-US" dirty="0" smtClean="0"/>
              <a:t>メイン成分の解析</a:t>
            </a:r>
            <a:endParaRPr kumimoji="1" lang="ja-JP" altLang="en-US" dirty="0"/>
          </a:p>
        </p:txBody>
      </p:sp>
      <p:sp>
        <p:nvSpPr>
          <p:cNvPr id="3" name="コンテンツ プレースホルダー 2"/>
          <p:cNvSpPr>
            <a:spLocks noGrp="1"/>
          </p:cNvSpPr>
          <p:nvPr>
            <p:ph idx="1"/>
          </p:nvPr>
        </p:nvSpPr>
        <p:spPr>
          <a:xfrm>
            <a:off x="405691" y="963641"/>
            <a:ext cx="7772400" cy="662541"/>
          </a:xfrm>
        </p:spPr>
        <p:txBody>
          <a:bodyPr/>
          <a:lstStyle/>
          <a:p>
            <a:r>
              <a:rPr kumimoji="1" lang="ja-JP" altLang="en-US" dirty="0" smtClean="0"/>
              <a:t>光学的に厚い（</a:t>
            </a:r>
            <a:r>
              <a:rPr kumimoji="1" lang="en-US" altLang="ja-JP" dirty="0" err="1" smtClean="0"/>
              <a:t>τ</a:t>
            </a:r>
            <a:r>
              <a:rPr kumimoji="1" lang="en-US" altLang="ja-JP" dirty="0" smtClean="0"/>
              <a:t>=10</a:t>
            </a:r>
            <a:r>
              <a:rPr kumimoji="1" lang="ja-JP" altLang="en-US" dirty="0" smtClean="0"/>
              <a:t>程度）</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2097ABA7-077F-3644-A9BF-0FFDF7F95F35}" type="slidenum">
              <a:rPr lang="en-US" altLang="ja-JP" smtClean="0"/>
              <a:pPr>
                <a:defRPr/>
              </a:pPr>
              <a:t>10</a:t>
            </a:fld>
            <a:endParaRPr lang="en-US" altLang="ja-JP"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296" y="1654318"/>
            <a:ext cx="5090302" cy="3600000"/>
          </a:xfrm>
          <a:prstGeom prst="rect">
            <a:avLst/>
          </a:prstGeom>
        </p:spPr>
      </p:pic>
      <p:sp>
        <p:nvSpPr>
          <p:cNvPr id="6" name="テキスト ボックス 5"/>
          <p:cNvSpPr txBox="1"/>
          <p:nvPr/>
        </p:nvSpPr>
        <p:spPr>
          <a:xfrm>
            <a:off x="5154629" y="1755154"/>
            <a:ext cx="4126451" cy="5940088"/>
          </a:xfrm>
          <a:prstGeom prst="rect">
            <a:avLst/>
          </a:prstGeom>
          <a:noFill/>
        </p:spPr>
        <p:txBody>
          <a:bodyPr wrap="none" rtlCol="0">
            <a:spAutoFit/>
          </a:bodyPr>
          <a:lstStyle/>
          <a:p>
            <a:r>
              <a:rPr kumimoji="1" lang="ja-JP" altLang="en-US" sz="2000" dirty="0" smtClean="0"/>
              <a:t>●</a:t>
            </a:r>
            <a:r>
              <a:rPr kumimoji="1" lang="en-US" altLang="ja-JP" sz="2000" dirty="0" smtClean="0"/>
              <a:t>HC</a:t>
            </a:r>
            <a:r>
              <a:rPr kumimoji="1" lang="en-US" altLang="ja-JP" sz="2000" baseline="-25000" dirty="0" smtClean="0"/>
              <a:t>3</a:t>
            </a:r>
            <a:r>
              <a:rPr kumimoji="1" lang="en-US" altLang="ja-JP" sz="2000" dirty="0" smtClean="0"/>
              <a:t>N</a:t>
            </a:r>
            <a:r>
              <a:rPr kumimoji="1" lang="ja-JP" altLang="en-US" sz="2000" dirty="0" smtClean="0"/>
              <a:t>輝線のメイン成分は、</a:t>
            </a:r>
            <a:endParaRPr kumimoji="1" lang="en-US" altLang="ja-JP" sz="2000" dirty="0" smtClean="0"/>
          </a:p>
          <a:p>
            <a:r>
              <a:rPr lang="ja-JP" altLang="en-US" sz="2000" dirty="0" smtClean="0"/>
              <a:t>４つの速度成分</a:t>
            </a:r>
            <a:r>
              <a:rPr kumimoji="1" lang="en-US" altLang="ja-JP" sz="2000" dirty="0" smtClean="0"/>
              <a:t>A~D</a:t>
            </a:r>
            <a:r>
              <a:rPr kumimoji="1" lang="ja-JP" altLang="en-US" sz="2000" dirty="0" smtClean="0"/>
              <a:t>だけでは</a:t>
            </a:r>
            <a:endParaRPr kumimoji="1" lang="en-US" altLang="ja-JP" sz="2000" dirty="0" smtClean="0"/>
          </a:p>
          <a:p>
            <a:r>
              <a:rPr lang="ja-JP" altLang="en-US" sz="2000" dirty="0" smtClean="0"/>
              <a:t>うまく合わない。</a:t>
            </a:r>
            <a:endParaRPr lang="en-US" altLang="ja-JP" sz="2000" dirty="0" smtClean="0"/>
          </a:p>
          <a:p>
            <a:r>
              <a:rPr lang="ja-JP" altLang="en-US" sz="2000" dirty="0" smtClean="0"/>
              <a:t>●高速側にもう</a:t>
            </a:r>
            <a:r>
              <a:rPr lang="ja-JP" altLang="en-US" sz="2000" dirty="0" smtClean="0">
                <a:solidFill>
                  <a:srgbClr val="FF0000"/>
                </a:solidFill>
              </a:rPr>
              <a:t>１つの成分</a:t>
            </a:r>
            <a:r>
              <a:rPr lang="en-US" altLang="ja-JP" sz="2000" dirty="0" smtClean="0">
                <a:solidFill>
                  <a:srgbClr val="FF0000"/>
                </a:solidFill>
              </a:rPr>
              <a:t>E</a:t>
            </a:r>
            <a:r>
              <a:rPr lang="ja-JP" altLang="en-US" sz="2000" dirty="0" smtClean="0"/>
              <a:t>が必要。</a:t>
            </a:r>
            <a:endParaRPr lang="en-US" altLang="ja-JP" sz="2000" dirty="0" smtClean="0"/>
          </a:p>
          <a:p>
            <a:r>
              <a:rPr lang="ja-JP" altLang="en-US" sz="2000" dirty="0" smtClean="0"/>
              <a:t>●</a:t>
            </a:r>
            <a:r>
              <a:rPr lang="en-US" altLang="ja-JP" sz="2000" dirty="0" smtClean="0"/>
              <a:t>E</a:t>
            </a:r>
            <a:r>
              <a:rPr lang="ja-JP" altLang="en-US" sz="2000" dirty="0" smtClean="0"/>
              <a:t>は</a:t>
            </a:r>
            <a:r>
              <a:rPr lang="en-US" altLang="ja-JP" sz="2000" dirty="0" smtClean="0"/>
              <a:t>A〜D</a:t>
            </a:r>
            <a:r>
              <a:rPr lang="ja-JP" altLang="en-US" sz="2000" dirty="0" smtClean="0"/>
              <a:t>と観測者の中間に位置</a:t>
            </a:r>
            <a:endParaRPr lang="en-US" altLang="ja-JP" sz="2000" dirty="0" smtClean="0"/>
          </a:p>
          <a:p>
            <a:r>
              <a:rPr lang="ja-JP" altLang="en-US" sz="2000" dirty="0" smtClean="0"/>
              <a:t>する</a:t>
            </a:r>
            <a:r>
              <a:rPr lang="en-US" altLang="ja-JP" sz="2000" dirty="0"/>
              <a:t>TMC-1</a:t>
            </a:r>
            <a:r>
              <a:rPr lang="ja-JP" altLang="en-US" sz="2000" dirty="0" smtClean="0"/>
              <a:t>の希薄なエンベロープ</a:t>
            </a:r>
            <a:endParaRPr lang="en-US" altLang="ja-JP" sz="2000" dirty="0" smtClean="0"/>
          </a:p>
          <a:p>
            <a:r>
              <a:rPr lang="ja-JP" altLang="en-US" sz="2000" dirty="0" smtClean="0"/>
              <a:t>であると考えられる。</a:t>
            </a:r>
            <a:endParaRPr lang="en-US" altLang="ja-JP" sz="2000" dirty="0" smtClean="0"/>
          </a:p>
          <a:p>
            <a:r>
              <a:rPr lang="ja-JP" altLang="en-US" sz="2000" dirty="0" smtClean="0"/>
              <a:t>●この成分は臨界密度以下で</a:t>
            </a:r>
            <a:endParaRPr lang="en-US" altLang="ja-JP" sz="2000" dirty="0" smtClean="0"/>
          </a:p>
          <a:p>
            <a:r>
              <a:rPr lang="en-US" altLang="ja-JP" sz="2000" dirty="0" smtClean="0"/>
              <a:t>HC</a:t>
            </a:r>
            <a:r>
              <a:rPr lang="en-US" altLang="ja-JP" sz="2000" baseline="-25000" dirty="0" smtClean="0"/>
              <a:t>3</a:t>
            </a:r>
            <a:r>
              <a:rPr lang="en-US" altLang="ja-JP" sz="2000" dirty="0" smtClean="0"/>
              <a:t>N</a:t>
            </a:r>
            <a:r>
              <a:rPr lang="ja-JP" altLang="en-US" sz="2000" dirty="0" smtClean="0"/>
              <a:t>輝線は励起されず、吸収の</a:t>
            </a:r>
            <a:endParaRPr lang="en-US" altLang="ja-JP" sz="2000" dirty="0" smtClean="0"/>
          </a:p>
          <a:p>
            <a:r>
              <a:rPr lang="ja-JP" altLang="en-US" sz="2000" dirty="0" smtClean="0"/>
              <a:t>みに寄与する、と考える。</a:t>
            </a:r>
            <a:endParaRPr lang="en-US" altLang="ja-JP" sz="2000" dirty="0" smtClean="0"/>
          </a:p>
          <a:p>
            <a:r>
              <a:rPr lang="ja-JP" altLang="en-US" sz="2000" dirty="0" smtClean="0"/>
              <a:t>●サテライトのフィットの結果</a:t>
            </a:r>
            <a:endParaRPr lang="en-US" altLang="ja-JP" sz="2000" dirty="0" smtClean="0"/>
          </a:p>
          <a:p>
            <a:r>
              <a:rPr lang="ja-JP" altLang="en-US" sz="2000" dirty="0" smtClean="0"/>
              <a:t>（中心速度、ピーク温度、線幅の</a:t>
            </a:r>
            <a:endParaRPr lang="en-US" altLang="ja-JP" sz="2000" dirty="0" smtClean="0"/>
          </a:p>
          <a:p>
            <a:r>
              <a:rPr lang="ja-JP" altLang="en-US" sz="2000" dirty="0"/>
              <a:t>ガウシアンパラメータ</a:t>
            </a:r>
            <a:r>
              <a:rPr lang="ja-JP" altLang="en-US" sz="2000" dirty="0" smtClean="0"/>
              <a:t>）を踏まえると、</a:t>
            </a:r>
            <a:endParaRPr lang="en-US" altLang="ja-JP" sz="2000" dirty="0" smtClean="0"/>
          </a:p>
          <a:p>
            <a:r>
              <a:rPr lang="ja-JP" altLang="en-US" sz="2000" dirty="0" smtClean="0"/>
              <a:t>フリーパラメータは</a:t>
            </a:r>
            <a:r>
              <a:rPr lang="en-US" altLang="ja-JP" sz="2000" dirty="0" smtClean="0"/>
              <a:t>A~D</a:t>
            </a:r>
            <a:r>
              <a:rPr lang="ja-JP" altLang="en-US" sz="2000" dirty="0" smtClean="0"/>
              <a:t>の励起温度</a:t>
            </a:r>
            <a:endParaRPr lang="en-US" altLang="ja-JP" sz="2000" dirty="0" smtClean="0"/>
          </a:p>
          <a:p>
            <a:r>
              <a:rPr lang="ja-JP" altLang="en-US" sz="2000" dirty="0" smtClean="0"/>
              <a:t>と、</a:t>
            </a:r>
            <a:r>
              <a:rPr lang="en-US" altLang="ja-JP" sz="2000" dirty="0" smtClean="0"/>
              <a:t>E</a:t>
            </a:r>
            <a:r>
              <a:rPr lang="ja-JP" altLang="en-US" sz="2000" dirty="0" smtClean="0"/>
              <a:t>の光学的厚さの５つだけに</a:t>
            </a:r>
            <a:endParaRPr lang="en-US" altLang="ja-JP" sz="2000" dirty="0" smtClean="0"/>
          </a:p>
          <a:p>
            <a:r>
              <a:rPr lang="ja-JP" altLang="en-US" sz="2000" dirty="0" smtClean="0"/>
              <a:t>なる。</a:t>
            </a:r>
            <a:endParaRPr lang="en-US" altLang="ja-JP" sz="2000" dirty="0" smtClean="0"/>
          </a:p>
          <a:p>
            <a:endParaRPr lang="en-US" altLang="ja-JP" sz="2000" dirty="0" smtClean="0"/>
          </a:p>
          <a:p>
            <a:endParaRPr lang="en-US" altLang="ja-JP" sz="2000" dirty="0" smtClean="0"/>
          </a:p>
          <a:p>
            <a:endParaRPr kumimoji="1" lang="ja-JP" altLang="en-US" sz="2000" dirty="0"/>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017" y="4902619"/>
            <a:ext cx="3840441" cy="1439955"/>
          </a:xfrm>
          <a:prstGeom prst="rect">
            <a:avLst/>
          </a:prstGeom>
        </p:spPr>
      </p:pic>
    </p:spTree>
    <p:extLst>
      <p:ext uri="{BB962C8B-B14F-4D97-AF65-F5344CB8AC3E}">
        <p14:creationId xmlns:p14="http://schemas.microsoft.com/office/powerpoint/2010/main" val="1493532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5691" y="248244"/>
            <a:ext cx="4951828" cy="808207"/>
          </a:xfrm>
        </p:spPr>
        <p:txBody>
          <a:bodyPr/>
          <a:lstStyle/>
          <a:p>
            <a:r>
              <a:rPr kumimoji="1" lang="ja-JP" altLang="en-US" dirty="0" smtClean="0"/>
              <a:t>メイン成分の解析</a:t>
            </a:r>
            <a:endParaRPr kumimoji="1" lang="ja-JP" altLang="en-US" dirty="0"/>
          </a:p>
        </p:txBody>
      </p:sp>
      <p:sp>
        <p:nvSpPr>
          <p:cNvPr id="3" name="コンテンツ プレースホルダー 2"/>
          <p:cNvSpPr>
            <a:spLocks noGrp="1"/>
          </p:cNvSpPr>
          <p:nvPr>
            <p:ph idx="1"/>
          </p:nvPr>
        </p:nvSpPr>
        <p:spPr>
          <a:xfrm>
            <a:off x="405691" y="963641"/>
            <a:ext cx="7772400" cy="662541"/>
          </a:xfrm>
        </p:spPr>
        <p:txBody>
          <a:bodyPr/>
          <a:lstStyle/>
          <a:p>
            <a:r>
              <a:rPr kumimoji="1" lang="ja-JP" altLang="en-US" dirty="0" smtClean="0"/>
              <a:t>光学的に厚い（</a:t>
            </a:r>
            <a:r>
              <a:rPr kumimoji="1" lang="en-US" altLang="ja-JP" dirty="0" err="1" smtClean="0"/>
              <a:t>τ</a:t>
            </a:r>
            <a:r>
              <a:rPr kumimoji="1" lang="en-US" altLang="ja-JP" dirty="0" smtClean="0"/>
              <a:t>=10</a:t>
            </a:r>
            <a:r>
              <a:rPr kumimoji="1" lang="ja-JP" altLang="en-US" dirty="0" smtClean="0"/>
              <a:t>程度）</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2097ABA7-077F-3644-A9BF-0FFDF7F95F35}" type="slidenum">
              <a:rPr lang="en-US" altLang="ja-JP" smtClean="0"/>
              <a:pPr>
                <a:defRPr/>
              </a:pPr>
              <a:t>11</a:t>
            </a:fld>
            <a:endParaRPr lang="en-US" altLang="ja-JP"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296" y="1654318"/>
            <a:ext cx="5090302" cy="3600000"/>
          </a:xfrm>
          <a:prstGeom prst="rect">
            <a:avLst/>
          </a:prstGeom>
        </p:spPr>
      </p:pic>
      <p:sp>
        <p:nvSpPr>
          <p:cNvPr id="6" name="テキスト ボックス 5"/>
          <p:cNvSpPr txBox="1"/>
          <p:nvPr/>
        </p:nvSpPr>
        <p:spPr>
          <a:xfrm>
            <a:off x="5154629" y="1755154"/>
            <a:ext cx="3924472" cy="4401205"/>
          </a:xfrm>
          <a:prstGeom prst="rect">
            <a:avLst/>
          </a:prstGeom>
          <a:noFill/>
        </p:spPr>
        <p:txBody>
          <a:bodyPr wrap="none" rtlCol="0">
            <a:spAutoFit/>
          </a:bodyPr>
          <a:lstStyle/>
          <a:p>
            <a:r>
              <a:rPr lang="ja-JP" altLang="en-US" sz="2000" dirty="0"/>
              <a:t>●</a:t>
            </a:r>
            <a:r>
              <a:rPr lang="en-US" altLang="ja-JP" sz="2000" dirty="0"/>
              <a:t>E</a:t>
            </a:r>
            <a:r>
              <a:rPr lang="ja-JP" altLang="en-US" sz="2000" dirty="0"/>
              <a:t>の位置を観測者から見て一番</a:t>
            </a:r>
            <a:endParaRPr lang="en-US" altLang="ja-JP" sz="2000" dirty="0"/>
          </a:p>
          <a:p>
            <a:r>
              <a:rPr lang="ja-JP" altLang="en-US" sz="2000" dirty="0"/>
              <a:t>手前に固定し、</a:t>
            </a:r>
            <a:r>
              <a:rPr lang="en-US" altLang="ja-JP" sz="2000" dirty="0"/>
              <a:t>A〜D</a:t>
            </a:r>
            <a:r>
              <a:rPr lang="ja-JP" altLang="en-US" sz="2000" dirty="0"/>
              <a:t>を</a:t>
            </a:r>
            <a:r>
              <a:rPr lang="en-US" altLang="ja-JP" sz="2000" dirty="0"/>
              <a:t>CCS</a:t>
            </a:r>
            <a:r>
              <a:rPr lang="ja-JP" altLang="en-US" sz="2000" dirty="0"/>
              <a:t>輝線と</a:t>
            </a:r>
            <a:endParaRPr lang="en-US" altLang="ja-JP" sz="2000" dirty="0"/>
          </a:p>
          <a:p>
            <a:r>
              <a:rPr lang="ja-JP" altLang="en-US" sz="2000" dirty="0"/>
              <a:t>同様にフィットする</a:t>
            </a:r>
            <a:r>
              <a:rPr lang="ja-JP" altLang="en-US" sz="2000" dirty="0" smtClean="0"/>
              <a:t>。</a:t>
            </a:r>
            <a:endParaRPr lang="en-US" altLang="ja-JP" sz="2000" dirty="0" smtClean="0"/>
          </a:p>
          <a:p>
            <a:r>
              <a:rPr lang="ja-JP" altLang="en-US" sz="2000" dirty="0" smtClean="0"/>
              <a:t>●フリーパラメータは前述の５つ。</a:t>
            </a:r>
            <a:endParaRPr lang="en-US" altLang="ja-JP" sz="2000" dirty="0"/>
          </a:p>
          <a:p>
            <a:r>
              <a:rPr lang="ja-JP" altLang="en-US" sz="2000" dirty="0" smtClean="0"/>
              <a:t>●ベストフィットを</a:t>
            </a:r>
            <a:r>
              <a:rPr lang="ja-JP" altLang="en-US" sz="2000" dirty="0"/>
              <a:t>与える並び順は</a:t>
            </a:r>
            <a:r>
              <a:rPr lang="ja-JP" altLang="en-US" sz="2000" dirty="0" smtClean="0"/>
              <a:t>、</a:t>
            </a:r>
            <a:endParaRPr lang="en-US" altLang="ja-JP" sz="2000" dirty="0" smtClean="0"/>
          </a:p>
          <a:p>
            <a:r>
              <a:rPr lang="ja-JP" altLang="en-US" sz="2000" dirty="0" smtClean="0"/>
              <a:t>観測者</a:t>
            </a:r>
            <a:r>
              <a:rPr lang="ja-JP" altLang="en-US" sz="2000" dirty="0"/>
              <a:t>から</a:t>
            </a:r>
            <a:r>
              <a:rPr lang="ja-JP" altLang="en-US" sz="2000" dirty="0" smtClean="0"/>
              <a:t>遠いところ</a:t>
            </a:r>
            <a:r>
              <a:rPr lang="ja-JP" altLang="en-US" sz="2000" dirty="0"/>
              <a:t>から、</a:t>
            </a:r>
            <a:endParaRPr lang="en-US" altLang="ja-JP" sz="2000" dirty="0"/>
          </a:p>
          <a:p>
            <a:r>
              <a:rPr lang="ja-JP" altLang="en-US" sz="2000" dirty="0"/>
              <a:t>　　　　</a:t>
            </a:r>
            <a:r>
              <a:rPr lang="en-US" altLang="ja-JP" sz="2000" dirty="0"/>
              <a:t>A</a:t>
            </a:r>
            <a:r>
              <a:rPr lang="ja-JP" altLang="en-US" sz="2000" dirty="0"/>
              <a:t>→</a:t>
            </a:r>
            <a:r>
              <a:rPr lang="en-US" altLang="ja-JP" sz="2000" dirty="0"/>
              <a:t>B</a:t>
            </a:r>
            <a:r>
              <a:rPr lang="ja-JP" altLang="en-US" sz="2000" dirty="0"/>
              <a:t> → </a:t>
            </a:r>
            <a:r>
              <a:rPr lang="en-US" altLang="ja-JP" sz="2000" dirty="0"/>
              <a:t>C</a:t>
            </a:r>
            <a:r>
              <a:rPr lang="ja-JP" altLang="en-US" sz="2000" dirty="0"/>
              <a:t> → </a:t>
            </a:r>
            <a:r>
              <a:rPr lang="en-US" altLang="ja-JP" sz="2000" dirty="0"/>
              <a:t>D</a:t>
            </a:r>
            <a:r>
              <a:rPr lang="ja-JP" altLang="en-US" sz="2000" dirty="0"/>
              <a:t>→</a:t>
            </a:r>
            <a:r>
              <a:rPr lang="en-US" altLang="ja-JP" sz="2000" dirty="0"/>
              <a:t>(E) </a:t>
            </a:r>
          </a:p>
          <a:p>
            <a:r>
              <a:rPr lang="ja-JP" altLang="en-US" sz="2000" dirty="0"/>
              <a:t>の順に並んだ場合である。 </a:t>
            </a:r>
            <a:endParaRPr lang="en-US" altLang="ja-JP" sz="2000" dirty="0" smtClean="0"/>
          </a:p>
          <a:p>
            <a:r>
              <a:rPr kumimoji="1" lang="ja-JP" altLang="en-US" sz="2000" dirty="0" smtClean="0"/>
              <a:t>●</a:t>
            </a:r>
            <a:r>
              <a:rPr lang="ja-JP" altLang="en-US" sz="2000" dirty="0"/>
              <a:t>ベストフィットの</a:t>
            </a:r>
            <a:r>
              <a:rPr lang="en-US" altLang="ja-JP" sz="2000" dirty="0"/>
              <a:t>reduced χ</a:t>
            </a:r>
            <a:r>
              <a:rPr lang="en-US" altLang="ja-JP" sz="2000" baseline="30000" dirty="0"/>
              <a:t>2</a:t>
            </a:r>
            <a:r>
              <a:rPr lang="ja-JP" altLang="en-US" sz="2000" dirty="0" smtClean="0"/>
              <a:t>は</a:t>
            </a:r>
            <a:endParaRPr lang="en-US" altLang="ja-JP" sz="2000" dirty="0" smtClean="0"/>
          </a:p>
          <a:p>
            <a:r>
              <a:rPr lang="en-US" altLang="ja-JP" sz="2000" dirty="0" smtClean="0"/>
              <a:t>2.209</a:t>
            </a:r>
            <a:r>
              <a:rPr lang="ja-JP" altLang="en-US" sz="2000" dirty="0" smtClean="0"/>
              <a:t>で</a:t>
            </a:r>
            <a:r>
              <a:rPr lang="ja-JP" altLang="en-US" sz="2000" dirty="0"/>
              <a:t>ある</a:t>
            </a:r>
            <a:r>
              <a:rPr lang="ja-JP" altLang="en-US" sz="2000" dirty="0" smtClean="0"/>
              <a:t>。</a:t>
            </a:r>
            <a:endParaRPr lang="en-US" altLang="ja-JP" sz="2000" dirty="0" smtClean="0"/>
          </a:p>
          <a:p>
            <a:r>
              <a:rPr lang="ja-JP" altLang="en-US" sz="2000" dirty="0" smtClean="0"/>
              <a:t>●</a:t>
            </a:r>
            <a:r>
              <a:rPr lang="en-US" altLang="ja-JP" sz="2000" dirty="0" smtClean="0"/>
              <a:t>90</a:t>
            </a:r>
            <a:r>
              <a:rPr lang="ja-JP" altLang="en-US" sz="2000" dirty="0" smtClean="0"/>
              <a:t>％</a:t>
            </a:r>
            <a:r>
              <a:rPr lang="en-US" altLang="ja-JP" sz="2000" dirty="0" smtClean="0"/>
              <a:t> confidence level</a:t>
            </a:r>
          </a:p>
          <a:p>
            <a:r>
              <a:rPr lang="ja-JP" altLang="en-US" sz="2000" dirty="0" smtClean="0"/>
              <a:t>で決まる解は、この並び順だけ。</a:t>
            </a:r>
            <a:endParaRPr lang="en-US" altLang="ja-JP" sz="2000" dirty="0" smtClean="0"/>
          </a:p>
          <a:p>
            <a:r>
              <a:rPr lang="ja-JP" altLang="en-US" sz="2000" dirty="0" smtClean="0"/>
              <a:t>→並び順がユニークに決まった！</a:t>
            </a:r>
            <a:endParaRPr lang="en-US" altLang="ja-JP" sz="2000" dirty="0" smtClean="0"/>
          </a:p>
          <a:p>
            <a:endParaRPr kumimoji="1" lang="ja-JP" altLang="en-US" sz="2000" dirty="0"/>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017" y="4902619"/>
            <a:ext cx="3840441" cy="1439955"/>
          </a:xfrm>
          <a:prstGeom prst="rect">
            <a:avLst/>
          </a:prstGeom>
        </p:spPr>
      </p:pic>
    </p:spTree>
    <p:extLst>
      <p:ext uri="{BB962C8B-B14F-4D97-AF65-F5344CB8AC3E}">
        <p14:creationId xmlns:p14="http://schemas.microsoft.com/office/powerpoint/2010/main" val="568629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5800" y="953513"/>
            <a:ext cx="7772400" cy="1598637"/>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800" dirty="0" smtClean="0"/>
              <a:t>●</a:t>
            </a:r>
            <a:r>
              <a:rPr lang="ja-JP" altLang="en-US" sz="2800" dirty="0" smtClean="0"/>
              <a:t>希薄な成分</a:t>
            </a:r>
            <a:r>
              <a:rPr lang="en-US" altLang="ja-JP" sz="2800" dirty="0" smtClean="0"/>
              <a:t>E</a:t>
            </a:r>
            <a:r>
              <a:rPr lang="ja-JP" altLang="en-US" sz="2800" dirty="0" smtClean="0"/>
              <a:t>も含め、やはり</a:t>
            </a:r>
            <a:r>
              <a:rPr kumimoji="1" lang="ja-JP" altLang="en-US" sz="2800" dirty="0" smtClean="0"/>
              <a:t>低い速度の成分ほど</a:t>
            </a:r>
            <a:r>
              <a:rPr lang="ja-JP" altLang="en-US" sz="2800" dirty="0" smtClean="0"/>
              <a:t>視線上の遠方に位置する。</a:t>
            </a:r>
            <a:endParaRPr lang="en-US" altLang="ja-JP" sz="2800" dirty="0" smtClean="0"/>
          </a:p>
          <a:p>
            <a:pPr marL="0" indent="0" fontAlgn="auto">
              <a:spcBef>
                <a:spcPts val="0"/>
              </a:spcBef>
              <a:spcAft>
                <a:spcPts val="0"/>
              </a:spcAft>
              <a:buClrTx/>
              <a:buSzTx/>
              <a:buNone/>
            </a:pPr>
            <a:r>
              <a:rPr lang="ja-JP" altLang="en-US" sz="2800" dirty="0"/>
              <a:t>→</a:t>
            </a:r>
            <a:r>
              <a:rPr lang="en-US" altLang="ja-JP" sz="2800" dirty="0"/>
              <a:t>TMC-1</a:t>
            </a:r>
            <a:r>
              <a:rPr lang="ja-JP" altLang="en-US" sz="2800" dirty="0" smtClean="0"/>
              <a:t>の高密度部分（中心部）は収縮</a:t>
            </a:r>
            <a:r>
              <a:rPr lang="ja-JP" altLang="en-US" sz="2800" dirty="0"/>
              <a:t>運動をして</a:t>
            </a:r>
            <a:r>
              <a:rPr lang="ja-JP" altLang="en-US" sz="2800" dirty="0" smtClean="0"/>
              <a:t>いる。</a:t>
            </a:r>
            <a:endParaRPr lang="en-US" altLang="ja-JP" sz="2800" dirty="0"/>
          </a:p>
          <a:p>
            <a:pPr marL="0" marR="0" lvl="0" indent="0" defTabSz="914400" eaLnBrk="1" fontAlgn="auto" latinLnBrk="0" hangingPunct="1">
              <a:lnSpc>
                <a:spcPct val="100000"/>
              </a:lnSpc>
              <a:spcBef>
                <a:spcPts val="0"/>
              </a:spcBef>
              <a:spcAft>
                <a:spcPts val="0"/>
              </a:spcAft>
              <a:buClrTx/>
              <a:buSzTx/>
              <a:buFontTx/>
              <a:buNone/>
              <a:tabLst/>
              <a:defRPr/>
            </a:pPr>
            <a:endParaRPr lang="en-US" altLang="ja-JP" sz="2800" dirty="0"/>
          </a:p>
        </p:txBody>
      </p:sp>
      <p:sp>
        <p:nvSpPr>
          <p:cNvPr id="4" name="スライド番号プレースホルダー 3"/>
          <p:cNvSpPr>
            <a:spLocks noGrp="1"/>
          </p:cNvSpPr>
          <p:nvPr>
            <p:ph type="sldNum" sz="quarter" idx="12"/>
          </p:nvPr>
        </p:nvSpPr>
        <p:spPr/>
        <p:txBody>
          <a:bodyPr/>
          <a:lstStyle/>
          <a:p>
            <a:pPr>
              <a:defRPr/>
            </a:pPr>
            <a:fld id="{2097ABA7-077F-3644-A9BF-0FFDF7F95F35}" type="slidenum">
              <a:rPr lang="en-US" altLang="ja-JP" smtClean="0"/>
              <a:pPr>
                <a:defRPr/>
              </a:pPr>
              <a:t>12</a:t>
            </a:fld>
            <a:endParaRPr lang="en-US" altLang="ja-JP"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498" y="2998569"/>
            <a:ext cx="6979920" cy="2715768"/>
          </a:xfrm>
          <a:prstGeom prst="rect">
            <a:avLst/>
          </a:prstGeom>
        </p:spPr>
      </p:pic>
    </p:spTree>
    <p:extLst>
      <p:ext uri="{BB962C8B-B14F-4D97-AF65-F5344CB8AC3E}">
        <p14:creationId xmlns:p14="http://schemas.microsoft.com/office/powerpoint/2010/main" val="1537004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600" baseline="30000" dirty="0" smtClean="0"/>
              <a:t>13</a:t>
            </a:r>
            <a:r>
              <a:rPr kumimoji="1" lang="en-US" altLang="ja-JP" sz="3600" dirty="0" smtClean="0"/>
              <a:t>CO</a:t>
            </a:r>
            <a:r>
              <a:rPr kumimoji="1" lang="ja-JP" altLang="en-US" sz="3600" dirty="0" smtClean="0"/>
              <a:t>・</a:t>
            </a:r>
            <a:r>
              <a:rPr kumimoji="1" lang="en-US" altLang="ja-JP" sz="3600" dirty="0" smtClean="0"/>
              <a:t>C</a:t>
            </a:r>
            <a:r>
              <a:rPr kumimoji="1" lang="en-US" altLang="ja-JP" sz="3600" baseline="30000" dirty="0" smtClean="0"/>
              <a:t>18</a:t>
            </a:r>
            <a:r>
              <a:rPr kumimoji="1" lang="en-US" altLang="ja-JP" sz="3600" dirty="0" smtClean="0"/>
              <a:t>O</a:t>
            </a:r>
            <a:r>
              <a:rPr kumimoji="1" lang="ja-JP" altLang="en-US" sz="3600" dirty="0" smtClean="0"/>
              <a:t>分子輝線の解析</a:t>
            </a:r>
            <a:endParaRPr kumimoji="1" lang="ja-JP" altLang="en-US" sz="3600" dirty="0"/>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121" y="1414841"/>
            <a:ext cx="5511883" cy="4437320"/>
          </a:xfrm>
        </p:spPr>
      </p:pic>
      <p:sp>
        <p:nvSpPr>
          <p:cNvPr id="4" name="スライド番号プレースホルダー 3"/>
          <p:cNvSpPr>
            <a:spLocks noGrp="1"/>
          </p:cNvSpPr>
          <p:nvPr>
            <p:ph type="sldNum" sz="quarter" idx="12"/>
          </p:nvPr>
        </p:nvSpPr>
        <p:spPr/>
        <p:txBody>
          <a:bodyPr/>
          <a:lstStyle/>
          <a:p>
            <a:pPr>
              <a:defRPr/>
            </a:pPr>
            <a:fld id="{2097ABA7-077F-3644-A9BF-0FFDF7F95F35}" type="slidenum">
              <a:rPr lang="en-US" altLang="ja-JP" smtClean="0"/>
              <a:pPr>
                <a:defRPr/>
              </a:pPr>
              <a:t>13</a:t>
            </a:fld>
            <a:endParaRPr lang="en-US" altLang="ja-JP" dirty="0"/>
          </a:p>
        </p:txBody>
      </p:sp>
      <p:sp>
        <p:nvSpPr>
          <p:cNvPr id="6" name="テキスト ボックス 5"/>
          <p:cNvSpPr txBox="1"/>
          <p:nvPr/>
        </p:nvSpPr>
        <p:spPr>
          <a:xfrm>
            <a:off x="945918" y="5938273"/>
            <a:ext cx="5591595" cy="1046440"/>
          </a:xfrm>
          <a:prstGeom prst="rect">
            <a:avLst/>
          </a:prstGeom>
          <a:noFill/>
        </p:spPr>
        <p:txBody>
          <a:bodyPr wrap="none" rtlCol="0">
            <a:spAutoFit/>
          </a:bodyPr>
          <a:lstStyle/>
          <a:p>
            <a:r>
              <a:rPr lang="en-US" altLang="ja-JP" sz="2000" baseline="30000" dirty="0" smtClean="0"/>
              <a:t>13</a:t>
            </a:r>
            <a:r>
              <a:rPr lang="en-US" altLang="ja-JP" sz="2000" dirty="0" smtClean="0"/>
              <a:t>CO</a:t>
            </a:r>
            <a:r>
              <a:rPr lang="ja-JP" altLang="en-US" sz="2000" dirty="0" smtClean="0"/>
              <a:t>・</a:t>
            </a:r>
            <a:r>
              <a:rPr lang="en-US" altLang="ja-JP" sz="2000" dirty="0" smtClean="0"/>
              <a:t>C</a:t>
            </a:r>
            <a:r>
              <a:rPr lang="en-US" altLang="ja-JP" sz="2000" baseline="30000" dirty="0" smtClean="0"/>
              <a:t>18</a:t>
            </a:r>
            <a:r>
              <a:rPr lang="en-US" altLang="ja-JP" sz="2000" dirty="0" smtClean="0"/>
              <a:t>O</a:t>
            </a:r>
            <a:r>
              <a:rPr lang="ja-JP" altLang="en-US" sz="2000" dirty="0" smtClean="0"/>
              <a:t>＝野辺山</a:t>
            </a:r>
            <a:r>
              <a:rPr lang="en-US" altLang="ja-JP" sz="2000" dirty="0" smtClean="0"/>
              <a:t>45m</a:t>
            </a:r>
            <a:r>
              <a:rPr lang="ja-JP" altLang="en-US" sz="2000" dirty="0" smtClean="0"/>
              <a:t>鏡のデータアーカイブより</a:t>
            </a:r>
            <a:endParaRPr lang="en-US" altLang="ja-JP" sz="2000" dirty="0" smtClean="0"/>
          </a:p>
          <a:p>
            <a:r>
              <a:rPr lang="en-US" altLang="ja-JP" sz="2000" dirty="0" smtClean="0">
                <a:solidFill>
                  <a:srgbClr val="FF0000"/>
                </a:solidFill>
              </a:rPr>
              <a:t>  CCS</a:t>
            </a:r>
            <a:r>
              <a:rPr lang="ja-JP" altLang="en-US" sz="2000" dirty="0" smtClean="0">
                <a:solidFill>
                  <a:srgbClr val="FF0000"/>
                </a:solidFill>
              </a:rPr>
              <a:t>＝</a:t>
            </a:r>
            <a:r>
              <a:rPr lang="ja-JP" altLang="en-US" sz="2000" dirty="0">
                <a:solidFill>
                  <a:srgbClr val="FF0000"/>
                </a:solidFill>
              </a:rPr>
              <a:t>赤コンター</a:t>
            </a:r>
          </a:p>
          <a:p>
            <a:endParaRPr kumimoji="1" lang="ja-JP" altLang="en-US" sz="2000" dirty="0"/>
          </a:p>
        </p:txBody>
      </p:sp>
      <p:sp>
        <p:nvSpPr>
          <p:cNvPr id="7" name="テキスト ボックス 6"/>
          <p:cNvSpPr txBox="1"/>
          <p:nvPr/>
        </p:nvSpPr>
        <p:spPr>
          <a:xfrm>
            <a:off x="5772004" y="1744394"/>
            <a:ext cx="3248005" cy="3416320"/>
          </a:xfrm>
          <a:prstGeom prst="rect">
            <a:avLst/>
          </a:prstGeom>
          <a:noFill/>
        </p:spPr>
        <p:txBody>
          <a:bodyPr wrap="none" rtlCol="0">
            <a:spAutoFit/>
          </a:bodyPr>
          <a:lstStyle/>
          <a:p>
            <a:r>
              <a:rPr lang="ja-JP" altLang="en-US" dirty="0"/>
              <a:t>●</a:t>
            </a:r>
            <a:r>
              <a:rPr lang="en-US" altLang="ja-JP" dirty="0"/>
              <a:t>CCS</a:t>
            </a:r>
            <a:r>
              <a:rPr lang="ja-JP" altLang="en-US" dirty="0"/>
              <a:t>・</a:t>
            </a:r>
            <a:r>
              <a:rPr lang="en-US" altLang="ja-JP" dirty="0"/>
              <a:t>HC</a:t>
            </a:r>
            <a:r>
              <a:rPr lang="en-US" altLang="ja-JP" baseline="-25000" dirty="0"/>
              <a:t>3</a:t>
            </a:r>
            <a:r>
              <a:rPr lang="en-US" altLang="ja-JP" dirty="0"/>
              <a:t>N</a:t>
            </a:r>
            <a:r>
              <a:rPr lang="ja-JP" altLang="en-US" dirty="0"/>
              <a:t>分子輝線</a:t>
            </a:r>
            <a:endParaRPr lang="en-US" altLang="ja-JP" dirty="0"/>
          </a:p>
          <a:p>
            <a:r>
              <a:rPr lang="ja-JP" altLang="en-US" dirty="0"/>
              <a:t>は、</a:t>
            </a:r>
            <a:r>
              <a:rPr lang="en-US" altLang="ja-JP" dirty="0"/>
              <a:t>TMC-1</a:t>
            </a:r>
            <a:r>
              <a:rPr lang="ja-JP" altLang="en-US" dirty="0"/>
              <a:t>の高密度領</a:t>
            </a:r>
            <a:endParaRPr lang="en-US" altLang="ja-JP" dirty="0"/>
          </a:p>
          <a:p>
            <a:r>
              <a:rPr lang="ja-JP" altLang="en-US" dirty="0"/>
              <a:t>域から放射されている。</a:t>
            </a:r>
          </a:p>
          <a:p>
            <a:endParaRPr kumimoji="1" lang="en-US" altLang="ja-JP" dirty="0" smtClean="0"/>
          </a:p>
          <a:p>
            <a:r>
              <a:rPr kumimoji="1" lang="ja-JP" altLang="en-US" dirty="0" smtClean="0"/>
              <a:t>●臨界密度の低い</a:t>
            </a:r>
            <a:endParaRPr kumimoji="1" lang="en-US" altLang="ja-JP" dirty="0" smtClean="0"/>
          </a:p>
          <a:p>
            <a:r>
              <a:rPr kumimoji="1" lang="en-US" altLang="ja-JP" baseline="30000" dirty="0" smtClean="0"/>
              <a:t>13</a:t>
            </a:r>
            <a:r>
              <a:rPr kumimoji="1" lang="en-US" altLang="ja-JP" dirty="0" smtClean="0"/>
              <a:t>CO</a:t>
            </a:r>
            <a:r>
              <a:rPr kumimoji="1" lang="ja-JP" altLang="en-US" dirty="0" smtClean="0"/>
              <a:t>・</a:t>
            </a:r>
            <a:r>
              <a:rPr kumimoji="1" lang="en-US" altLang="ja-JP" dirty="0" smtClean="0"/>
              <a:t>C</a:t>
            </a:r>
            <a:r>
              <a:rPr kumimoji="1" lang="en-US" altLang="ja-JP" baseline="30000" dirty="0" smtClean="0"/>
              <a:t>18</a:t>
            </a:r>
            <a:r>
              <a:rPr kumimoji="1" lang="en-US" altLang="ja-JP" dirty="0" smtClean="0"/>
              <a:t>O</a:t>
            </a:r>
            <a:r>
              <a:rPr kumimoji="1" lang="ja-JP" altLang="en-US" dirty="0" smtClean="0"/>
              <a:t>分子輝線</a:t>
            </a:r>
            <a:endParaRPr kumimoji="1" lang="en-US" altLang="ja-JP" dirty="0" smtClean="0"/>
          </a:p>
          <a:p>
            <a:r>
              <a:rPr lang="ja-JP" altLang="en-US" dirty="0" smtClean="0"/>
              <a:t>を解析して、</a:t>
            </a:r>
            <a:r>
              <a:rPr kumimoji="1" lang="en-US" altLang="ja-JP" dirty="0" smtClean="0"/>
              <a:t>TMC-1</a:t>
            </a:r>
          </a:p>
          <a:p>
            <a:r>
              <a:rPr kumimoji="1" lang="ja-JP" altLang="en-US" dirty="0" smtClean="0"/>
              <a:t>の希薄な</a:t>
            </a:r>
            <a:r>
              <a:rPr lang="ja-JP" altLang="en-US" dirty="0" smtClean="0"/>
              <a:t>低密度領域</a:t>
            </a:r>
            <a:endParaRPr lang="en-US" altLang="ja-JP" dirty="0" smtClean="0"/>
          </a:p>
          <a:p>
            <a:r>
              <a:rPr lang="ja-JP" altLang="en-US" dirty="0" smtClean="0"/>
              <a:t>の構造を調べる</a:t>
            </a:r>
            <a:endParaRPr lang="en-US" altLang="ja-JP" dirty="0" smtClean="0"/>
          </a:p>
        </p:txBody>
      </p:sp>
    </p:spTree>
    <p:extLst>
      <p:ext uri="{BB962C8B-B14F-4D97-AF65-F5344CB8AC3E}">
        <p14:creationId xmlns:p14="http://schemas.microsoft.com/office/powerpoint/2010/main" val="759061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0000" y="1314000"/>
            <a:ext cx="3764280" cy="2752344"/>
          </a:xfrm>
        </p:spPr>
      </p:pic>
      <p:sp>
        <p:nvSpPr>
          <p:cNvPr id="4" name="スライド番号プレースホルダー 3"/>
          <p:cNvSpPr>
            <a:spLocks noGrp="1"/>
          </p:cNvSpPr>
          <p:nvPr>
            <p:ph type="sldNum" sz="quarter" idx="12"/>
          </p:nvPr>
        </p:nvSpPr>
        <p:spPr/>
        <p:txBody>
          <a:bodyPr/>
          <a:lstStyle/>
          <a:p>
            <a:pPr>
              <a:defRPr/>
            </a:pPr>
            <a:fld id="{2097ABA7-077F-3644-A9BF-0FFDF7F95F35}" type="slidenum">
              <a:rPr lang="en-US" altLang="ja-JP" smtClean="0"/>
              <a:pPr>
                <a:defRPr/>
              </a:pPr>
              <a:t>14</a:t>
            </a:fld>
            <a:endParaRPr lang="en-US" altLang="ja-JP" dirty="0"/>
          </a:p>
        </p:txBody>
      </p:sp>
      <p:sp>
        <p:nvSpPr>
          <p:cNvPr id="8" name="テキスト ボックス 7"/>
          <p:cNvSpPr txBox="1"/>
          <p:nvPr/>
        </p:nvSpPr>
        <p:spPr>
          <a:xfrm>
            <a:off x="685800" y="956813"/>
            <a:ext cx="3587842" cy="461665"/>
          </a:xfrm>
          <a:prstGeom prst="rect">
            <a:avLst/>
          </a:prstGeom>
          <a:noFill/>
        </p:spPr>
        <p:txBody>
          <a:bodyPr wrap="none" rtlCol="0">
            <a:spAutoFit/>
          </a:bodyPr>
          <a:lstStyle/>
          <a:p>
            <a:r>
              <a:rPr lang="ja-JP" altLang="en-US" dirty="0" smtClean="0">
                <a:solidFill>
                  <a:srgbClr val="006AF3"/>
                </a:solidFill>
              </a:rPr>
              <a:t>＜</a:t>
            </a:r>
            <a:r>
              <a:rPr lang="en-US" altLang="ja-JP" baseline="30000" dirty="0" smtClean="0">
                <a:solidFill>
                  <a:srgbClr val="006AF3"/>
                </a:solidFill>
              </a:rPr>
              <a:t>13</a:t>
            </a:r>
            <a:r>
              <a:rPr lang="en-US" altLang="ja-JP" dirty="0" smtClean="0">
                <a:solidFill>
                  <a:srgbClr val="006AF3"/>
                </a:solidFill>
              </a:rPr>
              <a:t>CO</a:t>
            </a:r>
            <a:r>
              <a:rPr lang="ja-JP" altLang="en-US" dirty="0" smtClean="0">
                <a:solidFill>
                  <a:srgbClr val="006AF3"/>
                </a:solidFill>
              </a:rPr>
              <a:t>分子輝線の特徴＞</a:t>
            </a:r>
            <a:endParaRPr lang="en-US" altLang="ja-JP" dirty="0" smtClean="0">
              <a:solidFill>
                <a:srgbClr val="006AF3"/>
              </a:solidFill>
            </a:endParaRPr>
          </a:p>
        </p:txBody>
      </p:sp>
      <p:sp>
        <p:nvSpPr>
          <p:cNvPr id="9" name="テキスト ボックス 8"/>
          <p:cNvSpPr txBox="1"/>
          <p:nvPr/>
        </p:nvSpPr>
        <p:spPr>
          <a:xfrm>
            <a:off x="414337" y="1685925"/>
            <a:ext cx="4493538" cy="4524315"/>
          </a:xfrm>
          <a:prstGeom prst="rect">
            <a:avLst/>
          </a:prstGeom>
          <a:noFill/>
        </p:spPr>
        <p:txBody>
          <a:bodyPr wrap="none" rtlCol="0">
            <a:spAutoFit/>
          </a:bodyPr>
          <a:lstStyle/>
          <a:p>
            <a:r>
              <a:rPr kumimoji="1" lang="ja-JP" altLang="en-US" dirty="0" smtClean="0"/>
              <a:t>●成分</a:t>
            </a:r>
            <a:r>
              <a:rPr kumimoji="1" lang="en-US" altLang="ja-JP" dirty="0" smtClean="0"/>
              <a:t>E</a:t>
            </a:r>
            <a:r>
              <a:rPr kumimoji="1" lang="ja-JP" altLang="en-US" dirty="0" smtClean="0"/>
              <a:t>の存在が示唆される</a:t>
            </a:r>
            <a:r>
              <a:rPr lang="ja-JP" altLang="en-US" dirty="0" smtClean="0"/>
              <a:t>速</a:t>
            </a:r>
            <a:endParaRPr lang="en-US" altLang="ja-JP" dirty="0" smtClean="0"/>
          </a:p>
          <a:p>
            <a:r>
              <a:rPr lang="ja-JP" altLang="en-US" dirty="0" smtClean="0"/>
              <a:t>度領域にも</a:t>
            </a:r>
            <a:r>
              <a:rPr lang="en-US" altLang="ja-JP" baseline="30000" dirty="0" smtClean="0"/>
              <a:t>13</a:t>
            </a:r>
            <a:r>
              <a:rPr lang="en-US" altLang="ja-JP" dirty="0" smtClean="0"/>
              <a:t>CO</a:t>
            </a:r>
            <a:r>
              <a:rPr lang="ja-JP" altLang="en-US" dirty="0" smtClean="0"/>
              <a:t>の放射がある。</a:t>
            </a:r>
            <a:endParaRPr lang="en-US" altLang="ja-JP" dirty="0" smtClean="0"/>
          </a:p>
          <a:p>
            <a:r>
              <a:rPr kumimoji="1" lang="ja-JP" altLang="en-US" dirty="0" smtClean="0">
                <a:solidFill>
                  <a:srgbClr val="FF0000"/>
                </a:solidFill>
              </a:rPr>
              <a:t>→</a:t>
            </a:r>
            <a:r>
              <a:rPr kumimoji="1" lang="en-US" altLang="ja-JP" dirty="0" smtClean="0">
                <a:solidFill>
                  <a:srgbClr val="FF0000"/>
                </a:solidFill>
              </a:rPr>
              <a:t>E</a:t>
            </a:r>
            <a:r>
              <a:rPr kumimoji="1" lang="ja-JP" altLang="en-US" dirty="0" smtClean="0">
                <a:solidFill>
                  <a:srgbClr val="FF0000"/>
                </a:solidFill>
              </a:rPr>
              <a:t>はおそらく実在する。</a:t>
            </a:r>
            <a:endParaRPr kumimoji="1" lang="en-US" altLang="ja-JP" dirty="0" smtClean="0">
              <a:solidFill>
                <a:srgbClr val="FF0000"/>
              </a:solidFill>
            </a:endParaRPr>
          </a:p>
          <a:p>
            <a:endParaRPr kumimoji="1" lang="en-US" altLang="ja-JP" dirty="0" smtClean="0">
              <a:solidFill>
                <a:srgbClr val="FF0000"/>
              </a:solidFill>
            </a:endParaRPr>
          </a:p>
          <a:p>
            <a:r>
              <a:rPr kumimoji="1" lang="ja-JP" altLang="en-US" dirty="0" smtClean="0"/>
              <a:t>●左肩</a:t>
            </a:r>
            <a:r>
              <a:rPr kumimoji="1" lang="en-US" altLang="ja-JP" dirty="0" smtClean="0"/>
              <a:t>X</a:t>
            </a:r>
            <a:r>
              <a:rPr kumimoji="1" lang="ja-JP" altLang="en-US" dirty="0" smtClean="0"/>
              <a:t>の方が</a:t>
            </a:r>
            <a:r>
              <a:rPr kumimoji="1" lang="en-US" altLang="ja-JP" dirty="0" smtClean="0"/>
              <a:t> </a:t>
            </a:r>
            <a:r>
              <a:rPr kumimoji="1" lang="ja-JP" altLang="en-US" dirty="0" smtClean="0"/>
              <a:t>右肩</a:t>
            </a:r>
            <a:r>
              <a:rPr kumimoji="1" lang="en-US" altLang="ja-JP" dirty="0" smtClean="0"/>
              <a:t>Y</a:t>
            </a:r>
            <a:r>
              <a:rPr kumimoji="1" lang="ja-JP" altLang="en-US" dirty="0" smtClean="0"/>
              <a:t>より高い。</a:t>
            </a:r>
            <a:endParaRPr kumimoji="1" lang="en-US" altLang="ja-JP" dirty="0" smtClean="0"/>
          </a:p>
          <a:p>
            <a:r>
              <a:rPr lang="ja-JP" altLang="en-US" dirty="0" smtClean="0">
                <a:solidFill>
                  <a:srgbClr val="FF0000"/>
                </a:solidFill>
              </a:rPr>
              <a:t>→全体が収縮しているなら、</a:t>
            </a:r>
            <a:endParaRPr lang="en-US" altLang="ja-JP" dirty="0" smtClean="0">
              <a:solidFill>
                <a:srgbClr val="FF0000"/>
              </a:solidFill>
            </a:endParaRPr>
          </a:p>
          <a:p>
            <a:r>
              <a:rPr lang="ja-JP" altLang="en-US" dirty="0">
                <a:solidFill>
                  <a:srgbClr val="FF0000"/>
                </a:solidFill>
              </a:rPr>
              <a:t>　</a:t>
            </a:r>
            <a:r>
              <a:rPr lang="ja-JP" altLang="en-US" dirty="0" smtClean="0">
                <a:solidFill>
                  <a:srgbClr val="FF0000"/>
                </a:solidFill>
              </a:rPr>
              <a:t>外部より内部の方がやや高温。</a:t>
            </a:r>
            <a:endParaRPr lang="en-US" altLang="ja-JP" dirty="0" smtClean="0">
              <a:solidFill>
                <a:srgbClr val="FF0000"/>
              </a:solidFill>
            </a:endParaRPr>
          </a:p>
          <a:p>
            <a:endParaRPr kumimoji="1" lang="en-US" altLang="ja-JP" dirty="0" smtClean="0">
              <a:solidFill>
                <a:srgbClr val="FF0000"/>
              </a:solidFill>
            </a:endParaRPr>
          </a:p>
          <a:p>
            <a:r>
              <a:rPr lang="ja-JP" altLang="en-US" dirty="0" smtClean="0"/>
              <a:t>●</a:t>
            </a:r>
            <a:r>
              <a:rPr lang="en-US" altLang="ja-JP" dirty="0" smtClean="0"/>
              <a:t> </a:t>
            </a:r>
            <a:r>
              <a:rPr lang="ja-JP" altLang="en-US" dirty="0" smtClean="0"/>
              <a:t>速度的に広い裾が見られる。</a:t>
            </a:r>
            <a:endParaRPr lang="en-US" altLang="ja-JP" dirty="0" smtClean="0"/>
          </a:p>
          <a:p>
            <a:r>
              <a:rPr lang="ja-JP" altLang="en-US" dirty="0" smtClean="0">
                <a:solidFill>
                  <a:srgbClr val="FF0000"/>
                </a:solidFill>
              </a:rPr>
              <a:t>→外部の方が速度分散（乱流）が</a:t>
            </a:r>
            <a:endParaRPr lang="en-US" altLang="ja-JP" dirty="0" smtClean="0">
              <a:solidFill>
                <a:srgbClr val="FF0000"/>
              </a:solidFill>
            </a:endParaRPr>
          </a:p>
          <a:p>
            <a:r>
              <a:rPr lang="ja-JP" altLang="en-US" dirty="0">
                <a:solidFill>
                  <a:srgbClr val="FF0000"/>
                </a:solidFill>
              </a:rPr>
              <a:t>　</a:t>
            </a:r>
            <a:r>
              <a:rPr lang="ja-JP" altLang="en-US" dirty="0" smtClean="0">
                <a:solidFill>
                  <a:srgbClr val="FF0000"/>
                </a:solidFill>
              </a:rPr>
              <a:t>大きい。</a:t>
            </a:r>
            <a:endParaRPr lang="en-US" altLang="ja-JP" dirty="0" smtClean="0">
              <a:solidFill>
                <a:srgbClr val="FF0000"/>
              </a:solidFill>
            </a:endParaRPr>
          </a:p>
          <a:p>
            <a:endParaRPr kumimoji="1" lang="ja-JP" altLang="en-US" dirty="0"/>
          </a:p>
        </p:txBody>
      </p:sp>
    </p:spTree>
    <p:extLst>
      <p:ext uri="{BB962C8B-B14F-4D97-AF65-F5344CB8AC3E}">
        <p14:creationId xmlns:p14="http://schemas.microsoft.com/office/powerpoint/2010/main" val="1121642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0000" y="1314000"/>
            <a:ext cx="3764280" cy="2752344"/>
          </a:xfrm>
        </p:spPr>
      </p:pic>
      <p:sp>
        <p:nvSpPr>
          <p:cNvPr id="4" name="スライド番号プレースホルダー 3"/>
          <p:cNvSpPr>
            <a:spLocks noGrp="1"/>
          </p:cNvSpPr>
          <p:nvPr>
            <p:ph type="sldNum" sz="quarter" idx="12"/>
          </p:nvPr>
        </p:nvSpPr>
        <p:spPr/>
        <p:txBody>
          <a:bodyPr/>
          <a:lstStyle/>
          <a:p>
            <a:pPr>
              <a:defRPr/>
            </a:pPr>
            <a:fld id="{2097ABA7-077F-3644-A9BF-0FFDF7F95F35}" type="slidenum">
              <a:rPr lang="en-US" altLang="ja-JP" smtClean="0"/>
              <a:pPr>
                <a:defRPr/>
              </a:pPr>
              <a:t>15</a:t>
            </a:fld>
            <a:endParaRPr lang="en-US" altLang="ja-JP" dirty="0"/>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394" y="434534"/>
            <a:ext cx="4364736" cy="6044184"/>
          </a:xfrm>
          <a:prstGeom prst="rect">
            <a:avLst/>
          </a:prstGeom>
        </p:spPr>
      </p:pic>
      <p:sp>
        <p:nvSpPr>
          <p:cNvPr id="3" name="テキスト ボックス 2"/>
          <p:cNvSpPr txBox="1"/>
          <p:nvPr/>
        </p:nvSpPr>
        <p:spPr>
          <a:xfrm>
            <a:off x="5089747" y="4182597"/>
            <a:ext cx="3536546" cy="2462213"/>
          </a:xfrm>
          <a:prstGeom prst="rect">
            <a:avLst/>
          </a:prstGeom>
          <a:noFill/>
        </p:spPr>
        <p:txBody>
          <a:bodyPr wrap="none" rtlCol="0">
            <a:spAutoFit/>
          </a:bodyPr>
          <a:lstStyle/>
          <a:p>
            <a:r>
              <a:rPr kumimoji="1" lang="en-US" altLang="ja-JP" sz="2200" baseline="30000" dirty="0" smtClean="0"/>
              <a:t>13</a:t>
            </a:r>
            <a:r>
              <a:rPr kumimoji="1" lang="en-US" altLang="ja-JP" sz="2200" dirty="0" smtClean="0"/>
              <a:t>CO</a:t>
            </a:r>
            <a:r>
              <a:rPr kumimoji="1" lang="ja-JP" altLang="en-US" sz="2200" dirty="0" smtClean="0"/>
              <a:t>スペクトルの観察より</a:t>
            </a:r>
            <a:endParaRPr kumimoji="1" lang="en-US" altLang="ja-JP" sz="2200" dirty="0" smtClean="0"/>
          </a:p>
          <a:p>
            <a:r>
              <a:rPr kumimoji="1" lang="ja-JP" altLang="en-US" sz="2200" dirty="0" smtClean="0"/>
              <a:t>・励起温度</a:t>
            </a:r>
            <a:r>
              <a:rPr kumimoji="1" lang="en-US" altLang="ja-JP" sz="2200" dirty="0" smtClean="0"/>
              <a:t> </a:t>
            </a:r>
            <a:r>
              <a:rPr kumimoji="1" lang="en-US" altLang="ja-JP" sz="2200" dirty="0" err="1" smtClean="0"/>
              <a:t>Tex</a:t>
            </a:r>
            <a:endParaRPr kumimoji="1" lang="en-US" altLang="ja-JP" sz="2200" dirty="0" smtClean="0"/>
          </a:p>
          <a:p>
            <a:r>
              <a:rPr lang="ja-JP" altLang="en-US" sz="2200" dirty="0"/>
              <a:t>・</a:t>
            </a:r>
            <a:r>
              <a:rPr lang="ja-JP" altLang="en-US" sz="2200" dirty="0" smtClean="0"/>
              <a:t>速度分散</a:t>
            </a:r>
            <a:r>
              <a:rPr lang="en-US" altLang="ja-JP" sz="2200" dirty="0" smtClean="0"/>
              <a:t> </a:t>
            </a:r>
            <a:r>
              <a:rPr lang="en-US" altLang="ja-JP" sz="2200" dirty="0" err="1" smtClean="0"/>
              <a:t>σ</a:t>
            </a:r>
            <a:endParaRPr lang="en-US" altLang="ja-JP" sz="2200" dirty="0" smtClean="0"/>
          </a:p>
          <a:p>
            <a:r>
              <a:rPr lang="ja-JP" altLang="en-US" sz="2200" dirty="0"/>
              <a:t>・</a:t>
            </a:r>
            <a:r>
              <a:rPr kumimoji="1" lang="ja-JP" altLang="en-US" sz="2200" dirty="0" smtClean="0"/>
              <a:t>ガス密度</a:t>
            </a:r>
            <a:r>
              <a:rPr kumimoji="1" lang="en-US" altLang="ja-JP" sz="2200" dirty="0" smtClean="0"/>
              <a:t> n(H</a:t>
            </a:r>
            <a:r>
              <a:rPr kumimoji="1" lang="en-US" altLang="ja-JP" sz="2200" baseline="-25000" dirty="0" smtClean="0"/>
              <a:t>2</a:t>
            </a:r>
            <a:r>
              <a:rPr kumimoji="1" lang="en-US" altLang="ja-JP" sz="2200" dirty="0" smtClean="0"/>
              <a:t>)</a:t>
            </a:r>
          </a:p>
          <a:p>
            <a:r>
              <a:rPr lang="ja-JP" altLang="en-US" sz="2200" dirty="0"/>
              <a:t>・</a:t>
            </a:r>
            <a:r>
              <a:rPr lang="ja-JP" altLang="en-US" sz="2200" dirty="0" smtClean="0"/>
              <a:t>速度勾配</a:t>
            </a:r>
            <a:r>
              <a:rPr lang="en-US" altLang="ja-JP" sz="2200" dirty="0" smtClean="0"/>
              <a:t> Vin</a:t>
            </a:r>
          </a:p>
          <a:p>
            <a:r>
              <a:rPr kumimoji="1" lang="ja-JP" altLang="en-US" sz="2200" dirty="0" smtClean="0"/>
              <a:t>を左図のように設定し、</a:t>
            </a:r>
            <a:endParaRPr kumimoji="1" lang="en-US" altLang="ja-JP" sz="2200" dirty="0" smtClean="0"/>
          </a:p>
          <a:p>
            <a:r>
              <a:rPr lang="ja-JP" altLang="en-US" sz="2200" dirty="0" smtClean="0"/>
              <a:t>フィラメントのモデルを作成。</a:t>
            </a:r>
            <a:endParaRPr kumimoji="1" lang="ja-JP" altLang="en-US" sz="2200" dirty="0"/>
          </a:p>
        </p:txBody>
      </p:sp>
      <p:sp>
        <p:nvSpPr>
          <p:cNvPr id="7" name="テキスト ボックス 6"/>
          <p:cNvSpPr txBox="1"/>
          <p:nvPr/>
        </p:nvSpPr>
        <p:spPr>
          <a:xfrm>
            <a:off x="102199" y="2336229"/>
            <a:ext cx="1337226" cy="707886"/>
          </a:xfrm>
          <a:prstGeom prst="rect">
            <a:avLst/>
          </a:prstGeom>
          <a:noFill/>
        </p:spPr>
        <p:txBody>
          <a:bodyPr wrap="none" rtlCol="0">
            <a:spAutoFit/>
          </a:bodyPr>
          <a:lstStyle/>
          <a:p>
            <a:r>
              <a:rPr kumimoji="1" lang="ja-JP" altLang="en-US" sz="2000" dirty="0" smtClean="0"/>
              <a:t>フィラメント</a:t>
            </a:r>
            <a:endParaRPr kumimoji="1" lang="en-US" altLang="ja-JP" sz="2000" dirty="0" smtClean="0"/>
          </a:p>
          <a:p>
            <a:r>
              <a:rPr lang="ja-JP" altLang="en-US" sz="2000" dirty="0" smtClean="0"/>
              <a:t>の断面</a:t>
            </a:r>
            <a:endParaRPr kumimoji="1" lang="ja-JP" altLang="en-US" sz="2000" dirty="0"/>
          </a:p>
        </p:txBody>
      </p:sp>
    </p:spTree>
    <p:extLst>
      <p:ext uri="{BB962C8B-B14F-4D97-AF65-F5344CB8AC3E}">
        <p14:creationId xmlns:p14="http://schemas.microsoft.com/office/powerpoint/2010/main" val="15364095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2097ABA7-077F-3644-A9BF-0FFDF7F95F35}" type="slidenum">
              <a:rPr lang="en-US" altLang="ja-JP" smtClean="0"/>
              <a:pPr>
                <a:defRPr/>
              </a:pPr>
              <a:t>16</a:t>
            </a:fld>
            <a:endParaRPr lang="en-US" altLang="ja-JP"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94" y="434534"/>
            <a:ext cx="4364736" cy="6044184"/>
          </a:xfrm>
          <a:prstGeom prst="rect">
            <a:avLst/>
          </a:prstGeom>
        </p:spPr>
      </p:pic>
      <p:sp>
        <p:nvSpPr>
          <p:cNvPr id="3" name="テキスト ボックス 2"/>
          <p:cNvSpPr txBox="1"/>
          <p:nvPr/>
        </p:nvSpPr>
        <p:spPr>
          <a:xfrm>
            <a:off x="5089747" y="4182597"/>
            <a:ext cx="3536546" cy="2462213"/>
          </a:xfrm>
          <a:prstGeom prst="rect">
            <a:avLst/>
          </a:prstGeom>
          <a:noFill/>
        </p:spPr>
        <p:txBody>
          <a:bodyPr wrap="none" rtlCol="0">
            <a:spAutoFit/>
          </a:bodyPr>
          <a:lstStyle/>
          <a:p>
            <a:r>
              <a:rPr kumimoji="1" lang="en-US" altLang="ja-JP" sz="2200" baseline="30000" dirty="0" smtClean="0"/>
              <a:t>13</a:t>
            </a:r>
            <a:r>
              <a:rPr kumimoji="1" lang="en-US" altLang="ja-JP" sz="2200" dirty="0" smtClean="0"/>
              <a:t>CO</a:t>
            </a:r>
            <a:r>
              <a:rPr kumimoji="1" lang="ja-JP" altLang="en-US" sz="2200" dirty="0" smtClean="0"/>
              <a:t>スペクトルの観察より</a:t>
            </a:r>
            <a:endParaRPr kumimoji="1" lang="en-US" altLang="ja-JP" sz="2200" dirty="0" smtClean="0"/>
          </a:p>
          <a:p>
            <a:r>
              <a:rPr kumimoji="1" lang="ja-JP" altLang="en-US" sz="2200" dirty="0" smtClean="0"/>
              <a:t>・励起温度</a:t>
            </a:r>
            <a:r>
              <a:rPr kumimoji="1" lang="en-US" altLang="ja-JP" sz="2200" dirty="0" smtClean="0"/>
              <a:t> </a:t>
            </a:r>
            <a:r>
              <a:rPr kumimoji="1" lang="en-US" altLang="ja-JP" sz="2200" dirty="0" err="1" smtClean="0"/>
              <a:t>Tex</a:t>
            </a:r>
            <a:endParaRPr kumimoji="1" lang="en-US" altLang="ja-JP" sz="2200" dirty="0" smtClean="0"/>
          </a:p>
          <a:p>
            <a:r>
              <a:rPr lang="ja-JP" altLang="en-US" sz="2200" dirty="0"/>
              <a:t>・</a:t>
            </a:r>
            <a:r>
              <a:rPr lang="ja-JP" altLang="en-US" sz="2200" dirty="0" smtClean="0"/>
              <a:t>速度分散</a:t>
            </a:r>
            <a:r>
              <a:rPr lang="en-US" altLang="ja-JP" sz="2200" dirty="0" smtClean="0"/>
              <a:t> </a:t>
            </a:r>
            <a:r>
              <a:rPr lang="en-US" altLang="ja-JP" sz="2200" dirty="0" err="1" smtClean="0"/>
              <a:t>σ</a:t>
            </a:r>
            <a:endParaRPr lang="en-US" altLang="ja-JP" sz="2200" dirty="0" smtClean="0"/>
          </a:p>
          <a:p>
            <a:r>
              <a:rPr lang="ja-JP" altLang="en-US" sz="2200" dirty="0"/>
              <a:t>・</a:t>
            </a:r>
            <a:r>
              <a:rPr kumimoji="1" lang="ja-JP" altLang="en-US" sz="2200" dirty="0" smtClean="0"/>
              <a:t>ガス密度</a:t>
            </a:r>
            <a:r>
              <a:rPr kumimoji="1" lang="en-US" altLang="ja-JP" sz="2200" dirty="0" smtClean="0"/>
              <a:t> n(H</a:t>
            </a:r>
            <a:r>
              <a:rPr kumimoji="1" lang="en-US" altLang="ja-JP" sz="2200" baseline="-25000" dirty="0" smtClean="0"/>
              <a:t>2</a:t>
            </a:r>
            <a:r>
              <a:rPr kumimoji="1" lang="en-US" altLang="ja-JP" sz="2200" dirty="0" smtClean="0"/>
              <a:t>)</a:t>
            </a:r>
          </a:p>
          <a:p>
            <a:r>
              <a:rPr lang="ja-JP" altLang="en-US" sz="2200" dirty="0"/>
              <a:t>・</a:t>
            </a:r>
            <a:r>
              <a:rPr lang="ja-JP" altLang="en-US" sz="2200" dirty="0" smtClean="0"/>
              <a:t>速度勾配</a:t>
            </a:r>
            <a:r>
              <a:rPr lang="en-US" altLang="ja-JP" sz="2200" dirty="0" smtClean="0"/>
              <a:t> Vin</a:t>
            </a:r>
          </a:p>
          <a:p>
            <a:r>
              <a:rPr kumimoji="1" lang="ja-JP" altLang="en-US" sz="2200" dirty="0" smtClean="0"/>
              <a:t>を左図のように設定し、</a:t>
            </a:r>
            <a:endParaRPr kumimoji="1" lang="en-US" altLang="ja-JP" sz="2200" dirty="0" smtClean="0"/>
          </a:p>
          <a:p>
            <a:r>
              <a:rPr lang="ja-JP" altLang="en-US" sz="2200" dirty="0" smtClean="0"/>
              <a:t>フィラメントのモデルを作成。</a:t>
            </a:r>
            <a:endParaRPr kumimoji="1" lang="ja-JP" altLang="en-US" sz="2200" dirty="0"/>
          </a:p>
        </p:txBody>
      </p:sp>
      <p:sp>
        <p:nvSpPr>
          <p:cNvPr id="7" name="テキスト ボックス 6"/>
          <p:cNvSpPr txBox="1"/>
          <p:nvPr/>
        </p:nvSpPr>
        <p:spPr>
          <a:xfrm>
            <a:off x="102199" y="2336229"/>
            <a:ext cx="1337226" cy="707886"/>
          </a:xfrm>
          <a:prstGeom prst="rect">
            <a:avLst/>
          </a:prstGeom>
          <a:noFill/>
        </p:spPr>
        <p:txBody>
          <a:bodyPr wrap="none" rtlCol="0">
            <a:spAutoFit/>
          </a:bodyPr>
          <a:lstStyle/>
          <a:p>
            <a:r>
              <a:rPr kumimoji="1" lang="ja-JP" altLang="en-US" sz="2000" dirty="0" smtClean="0"/>
              <a:t>フィラメント</a:t>
            </a:r>
            <a:endParaRPr kumimoji="1" lang="en-US" altLang="ja-JP" sz="2000" dirty="0" smtClean="0"/>
          </a:p>
          <a:p>
            <a:r>
              <a:rPr lang="ja-JP" altLang="en-US" sz="2000" dirty="0" smtClean="0"/>
              <a:t>の断面</a:t>
            </a:r>
            <a:endParaRPr kumimoji="1" lang="ja-JP" altLang="en-US" sz="2000" dirty="0"/>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000" y="1314000"/>
            <a:ext cx="3770376" cy="2746248"/>
          </a:xfrm>
          <a:prstGeom prst="rect">
            <a:avLst/>
          </a:prstGeom>
        </p:spPr>
      </p:pic>
      <p:sp>
        <p:nvSpPr>
          <p:cNvPr id="9" name="円/楕円 8"/>
          <p:cNvSpPr/>
          <p:nvPr/>
        </p:nvSpPr>
        <p:spPr>
          <a:xfrm>
            <a:off x="1439425" y="2880000"/>
            <a:ext cx="2761100" cy="614362"/>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3954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2097ABA7-077F-3644-A9BF-0FFDF7F95F35}" type="slidenum">
              <a:rPr lang="en-US" altLang="ja-JP" smtClean="0"/>
              <a:pPr>
                <a:defRPr/>
              </a:pPr>
              <a:t>17</a:t>
            </a:fld>
            <a:endParaRPr lang="en-US" altLang="ja-JP"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94" y="434534"/>
            <a:ext cx="4364736" cy="6044184"/>
          </a:xfrm>
          <a:prstGeom prst="rect">
            <a:avLst/>
          </a:prstGeom>
        </p:spPr>
      </p:pic>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000" y="1314000"/>
            <a:ext cx="3770376" cy="4843272"/>
          </a:xfrm>
          <a:prstGeom prst="rect">
            <a:avLst/>
          </a:prstGeom>
        </p:spPr>
      </p:pic>
      <p:sp>
        <p:nvSpPr>
          <p:cNvPr id="7" name="円/楕円 6"/>
          <p:cNvSpPr/>
          <p:nvPr/>
        </p:nvSpPr>
        <p:spPr>
          <a:xfrm>
            <a:off x="1439425" y="2880000"/>
            <a:ext cx="2761100" cy="614362"/>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8" name="直線コネクタ 7"/>
          <p:cNvCxnSpPr>
            <a:stCxn id="7" idx="6"/>
          </p:cNvCxnSpPr>
          <p:nvPr/>
        </p:nvCxnSpPr>
        <p:spPr>
          <a:xfrm>
            <a:off x="4200525" y="3187181"/>
            <a:ext cx="1228725" cy="307181"/>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1628775" y="3340771"/>
            <a:ext cx="3800475" cy="221706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102199" y="2336229"/>
            <a:ext cx="1337226" cy="707886"/>
          </a:xfrm>
          <a:prstGeom prst="rect">
            <a:avLst/>
          </a:prstGeom>
          <a:noFill/>
        </p:spPr>
        <p:txBody>
          <a:bodyPr wrap="none" rtlCol="0">
            <a:spAutoFit/>
          </a:bodyPr>
          <a:lstStyle/>
          <a:p>
            <a:r>
              <a:rPr kumimoji="1" lang="ja-JP" altLang="en-US" sz="2000" dirty="0" smtClean="0"/>
              <a:t>フィラメント</a:t>
            </a:r>
            <a:endParaRPr kumimoji="1" lang="en-US" altLang="ja-JP" sz="2000" dirty="0" smtClean="0"/>
          </a:p>
          <a:p>
            <a:r>
              <a:rPr lang="ja-JP" altLang="en-US" sz="2000" dirty="0" smtClean="0"/>
              <a:t>の断面</a:t>
            </a:r>
            <a:endParaRPr kumimoji="1" lang="ja-JP" altLang="en-US" sz="2000" dirty="0"/>
          </a:p>
        </p:txBody>
      </p:sp>
      <p:sp>
        <p:nvSpPr>
          <p:cNvPr id="15" name="テキスト ボックス 14"/>
          <p:cNvSpPr txBox="1"/>
          <p:nvPr/>
        </p:nvSpPr>
        <p:spPr>
          <a:xfrm>
            <a:off x="5211325" y="6033863"/>
            <a:ext cx="3430747" cy="553998"/>
          </a:xfrm>
          <a:prstGeom prst="rect">
            <a:avLst/>
          </a:prstGeom>
          <a:noFill/>
        </p:spPr>
        <p:txBody>
          <a:bodyPr wrap="none" rtlCol="0">
            <a:spAutoFit/>
          </a:bodyPr>
          <a:lstStyle/>
          <a:p>
            <a:r>
              <a:rPr kumimoji="1" lang="el-GR" altLang="ja-JP" dirty="0" smtClean="0"/>
              <a:t>Ε</a:t>
            </a:r>
            <a:r>
              <a:rPr kumimoji="1" lang="en-US" altLang="ja-JP" dirty="0" smtClean="0"/>
              <a:t> </a:t>
            </a:r>
            <a:r>
              <a:rPr lang="ja-JP" altLang="en-US" dirty="0" smtClean="0"/>
              <a:t>と</a:t>
            </a:r>
            <a:r>
              <a:rPr lang="en-US" altLang="ja-JP" dirty="0" smtClean="0"/>
              <a:t> </a:t>
            </a:r>
            <a:r>
              <a:rPr lang="en-US" altLang="ja-JP" sz="3000" dirty="0" err="1" smtClean="0"/>
              <a:t>ε</a:t>
            </a:r>
            <a:r>
              <a:rPr lang="en-US" altLang="ja-JP" sz="3000" dirty="0" smtClean="0"/>
              <a:t> </a:t>
            </a:r>
            <a:r>
              <a:rPr kumimoji="1" lang="ja-JP" altLang="en-US" dirty="0" smtClean="0"/>
              <a:t>は、よく似ている！</a:t>
            </a:r>
            <a:endParaRPr kumimoji="1" lang="ja-JP" altLang="en-US" dirty="0"/>
          </a:p>
        </p:txBody>
      </p:sp>
    </p:spTree>
    <p:extLst>
      <p:ext uri="{BB962C8B-B14F-4D97-AF65-F5344CB8AC3E}">
        <p14:creationId xmlns:p14="http://schemas.microsoft.com/office/powerpoint/2010/main" val="35307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4387" y="603251"/>
            <a:ext cx="6753225" cy="863600"/>
          </a:xfrm>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685800" y="1693863"/>
            <a:ext cx="7772400" cy="4254500"/>
          </a:xfrm>
        </p:spPr>
        <p:txBody>
          <a:bodyPr/>
          <a:lstStyle/>
          <a:p>
            <a:r>
              <a:rPr lang="en-US" altLang="ja-JP" sz="2000" dirty="0" smtClean="0"/>
              <a:t>Z45</a:t>
            </a:r>
            <a:r>
              <a:rPr lang="ja-JP" altLang="en-US" sz="2000" dirty="0" smtClean="0"/>
              <a:t>受信機と</a:t>
            </a:r>
            <a:r>
              <a:rPr lang="en-US" altLang="ja-JP" sz="2000" dirty="0" err="1" smtClean="0"/>
              <a:t>PolariS</a:t>
            </a:r>
            <a:r>
              <a:rPr lang="ja-JP" altLang="en-US" sz="2000" dirty="0" smtClean="0"/>
              <a:t>分光計を用いて、</a:t>
            </a:r>
            <a:r>
              <a:rPr lang="en-US" altLang="ja-JP" sz="2000" dirty="0" smtClean="0"/>
              <a:t>TMC-1</a:t>
            </a:r>
            <a:r>
              <a:rPr lang="ja-JP" altLang="en-US" sz="2000" dirty="0" smtClean="0"/>
              <a:t>の</a:t>
            </a:r>
            <a:r>
              <a:rPr lang="en-US" altLang="ja-JP" sz="2000" dirty="0"/>
              <a:t/>
            </a:r>
            <a:br>
              <a:rPr lang="en-US" altLang="ja-JP" sz="2000" dirty="0"/>
            </a:br>
            <a:r>
              <a:rPr lang="ja-JP" altLang="en-US" sz="2000" dirty="0" smtClean="0"/>
              <a:t>高周</a:t>
            </a:r>
            <a:r>
              <a:rPr lang="ja-JP" altLang="en-US" sz="2000" dirty="0"/>
              <a:t>速度分解能（</a:t>
            </a:r>
            <a:r>
              <a:rPr lang="en-US" altLang="ja-JP" sz="2000" dirty="0"/>
              <a:t>40cm/s</a:t>
            </a:r>
            <a:r>
              <a:rPr lang="ja-JP" altLang="en-US" sz="2000" dirty="0"/>
              <a:t>）・高感度（</a:t>
            </a:r>
            <a:r>
              <a:rPr lang="en-US" altLang="ja-JP" sz="2000" dirty="0"/>
              <a:t>40mK</a:t>
            </a:r>
            <a:r>
              <a:rPr lang="ja-JP" altLang="en-US" sz="2000" dirty="0"/>
              <a:t>）</a:t>
            </a:r>
            <a:r>
              <a:rPr lang="ja-JP" altLang="en-US" sz="2000" dirty="0" smtClean="0"/>
              <a:t>の</a:t>
            </a:r>
            <a:r>
              <a:rPr lang="en-US" altLang="ja-JP" sz="2000" dirty="0" smtClean="0"/>
              <a:t/>
            </a:r>
            <a:br>
              <a:rPr lang="en-US" altLang="ja-JP" sz="2000" dirty="0" smtClean="0"/>
            </a:br>
            <a:r>
              <a:rPr lang="en-US" altLang="ja-JP" sz="2000" dirty="0" smtClean="0"/>
              <a:t>CCS(J</a:t>
            </a:r>
            <a:r>
              <a:rPr lang="en-US" altLang="ja-JP" sz="2000" baseline="-25000" dirty="0" smtClean="0"/>
              <a:t>N</a:t>
            </a:r>
            <a:r>
              <a:rPr lang="en-US" altLang="ja-JP" sz="2000" dirty="0" smtClean="0"/>
              <a:t>=4</a:t>
            </a:r>
            <a:r>
              <a:rPr lang="en-US" altLang="ja-JP" sz="2000" baseline="-25000" dirty="0" smtClean="0"/>
              <a:t>3</a:t>
            </a:r>
            <a:r>
              <a:rPr lang="en-US" altLang="ja-JP" sz="2000" dirty="0" smtClean="0"/>
              <a:t>-3</a:t>
            </a:r>
            <a:r>
              <a:rPr lang="en-US" altLang="ja-JP" sz="2000" baseline="-25000" dirty="0" smtClean="0"/>
              <a:t>2</a:t>
            </a:r>
            <a:r>
              <a:rPr lang="en-US" altLang="ja-JP" sz="2000" dirty="0" smtClean="0"/>
              <a:t>)</a:t>
            </a:r>
            <a:r>
              <a:rPr lang="ja-JP" altLang="en-US" sz="2000" dirty="0" smtClean="0"/>
              <a:t>・</a:t>
            </a:r>
            <a:r>
              <a:rPr lang="en-US" altLang="ja-JP" sz="2000" dirty="0" smtClean="0"/>
              <a:t>HC</a:t>
            </a:r>
            <a:r>
              <a:rPr lang="en-US" altLang="ja-JP" sz="2000" baseline="-25000" dirty="0" smtClean="0"/>
              <a:t>3</a:t>
            </a:r>
            <a:r>
              <a:rPr lang="en-US" altLang="ja-JP" sz="2000" dirty="0" smtClean="0"/>
              <a:t>N(J=5-4)</a:t>
            </a:r>
            <a:r>
              <a:rPr lang="ja-JP" altLang="en-US" sz="2000" dirty="0" smtClean="0"/>
              <a:t>分子分光観測を行った。</a:t>
            </a:r>
            <a:endParaRPr lang="en-US" altLang="ja-JP" sz="2000" dirty="0" smtClean="0"/>
          </a:p>
          <a:p>
            <a:r>
              <a:rPr lang="ja-JP" altLang="en-US" sz="2000" dirty="0" smtClean="0"/>
              <a:t>光学的に薄い</a:t>
            </a:r>
            <a:r>
              <a:rPr lang="en-US" altLang="ja-JP" sz="2000" dirty="0" smtClean="0"/>
              <a:t>HC</a:t>
            </a:r>
            <a:r>
              <a:rPr lang="en-US" altLang="ja-JP" sz="2000" baseline="-25000" dirty="0" smtClean="0"/>
              <a:t>3</a:t>
            </a:r>
            <a:r>
              <a:rPr lang="en-US" altLang="ja-JP" sz="2000" dirty="0" smtClean="0"/>
              <a:t>N</a:t>
            </a:r>
            <a:r>
              <a:rPr lang="ja-JP" altLang="en-US" sz="2000" dirty="0" smtClean="0"/>
              <a:t>分子輝線の超微細構造</a:t>
            </a:r>
            <a:r>
              <a:rPr lang="en-US" altLang="ja-JP" sz="2000" dirty="0" smtClean="0"/>
              <a:t>F=5-5, 4-4</a:t>
            </a:r>
            <a:r>
              <a:rPr lang="ja-JP" altLang="en-US" sz="2000" dirty="0" smtClean="0"/>
              <a:t>を解析し、同方向には４つの速度成分</a:t>
            </a:r>
            <a:r>
              <a:rPr lang="en-US" altLang="ja-JP" sz="2000" dirty="0" smtClean="0"/>
              <a:t>A〜D</a:t>
            </a:r>
            <a:r>
              <a:rPr lang="ja-JP" altLang="en-US" sz="2000" dirty="0" smtClean="0"/>
              <a:t>があることがわかった。</a:t>
            </a:r>
            <a:endParaRPr lang="en-US" altLang="ja-JP" sz="2000" dirty="0" smtClean="0"/>
          </a:p>
          <a:p>
            <a:r>
              <a:rPr lang="ja-JP" altLang="en-US" sz="2000" dirty="0" smtClean="0"/>
              <a:t>光学的に</a:t>
            </a:r>
            <a:r>
              <a:rPr lang="ja-JP" altLang="en-US" sz="2000" dirty="0"/>
              <a:t>厚い</a:t>
            </a:r>
            <a:r>
              <a:rPr lang="en-US" altLang="ja-JP" sz="2000" dirty="0" smtClean="0"/>
              <a:t>CCS</a:t>
            </a:r>
            <a:r>
              <a:rPr lang="ja-JP" altLang="en-US" sz="2000" dirty="0" smtClean="0"/>
              <a:t>分子輝線や</a:t>
            </a:r>
            <a:r>
              <a:rPr lang="en-US" altLang="ja-JP" sz="2000" dirty="0"/>
              <a:t>HC</a:t>
            </a:r>
            <a:r>
              <a:rPr lang="en-US" altLang="ja-JP" sz="2000" baseline="-25000" dirty="0"/>
              <a:t>3</a:t>
            </a:r>
            <a:r>
              <a:rPr lang="en-US" altLang="ja-JP" sz="2000" dirty="0"/>
              <a:t>N</a:t>
            </a:r>
            <a:r>
              <a:rPr lang="ja-JP" altLang="en-US" sz="2000" dirty="0"/>
              <a:t>分子輝線の他の超微細構造</a:t>
            </a:r>
            <a:r>
              <a:rPr lang="ja-JP" altLang="en-US" sz="2000" dirty="0" smtClean="0"/>
              <a:t>を解析し、視線速度の低い速度成分ほど観測者から遠方に位置していることがわかった。</a:t>
            </a:r>
            <a:endParaRPr lang="en-US" altLang="ja-JP" sz="2000" dirty="0" smtClean="0"/>
          </a:p>
          <a:p>
            <a:r>
              <a:rPr lang="ja-JP" altLang="en-US" sz="2000" dirty="0" smtClean="0"/>
              <a:t>これは、</a:t>
            </a:r>
            <a:r>
              <a:rPr lang="en-US" altLang="ja-JP" sz="2000" dirty="0" smtClean="0"/>
              <a:t>TMC-1</a:t>
            </a:r>
            <a:r>
              <a:rPr lang="ja-JP" altLang="en-US" sz="2000" dirty="0" smtClean="0"/>
              <a:t>全体が収縮していることを強く示唆している。</a:t>
            </a:r>
            <a:endParaRPr lang="en-US" altLang="ja-JP" sz="2000" dirty="0" smtClean="0"/>
          </a:p>
          <a:p>
            <a:r>
              <a:rPr lang="ja-JP" altLang="en-US" sz="2000" dirty="0" smtClean="0"/>
              <a:t>さらに、臨界密度の低い</a:t>
            </a:r>
            <a:r>
              <a:rPr lang="en-US" altLang="ja-JP" sz="2000" baseline="30000" dirty="0" smtClean="0"/>
              <a:t>13</a:t>
            </a:r>
            <a:r>
              <a:rPr lang="en-US" altLang="ja-JP" sz="2000" dirty="0" smtClean="0"/>
              <a:t>CO</a:t>
            </a:r>
            <a:r>
              <a:rPr lang="ja-JP" altLang="en-US" sz="2000" dirty="0" smtClean="0"/>
              <a:t>分子輝線を解析し、</a:t>
            </a:r>
            <a:r>
              <a:rPr lang="en-US" altLang="ja-JP" sz="2000" dirty="0" smtClean="0"/>
              <a:t>CCS</a:t>
            </a:r>
            <a:r>
              <a:rPr lang="ja-JP" altLang="en-US" sz="2000" dirty="0" smtClean="0"/>
              <a:t>・</a:t>
            </a:r>
            <a:r>
              <a:rPr lang="en-US" altLang="ja-JP" sz="2000" dirty="0" smtClean="0"/>
              <a:t>HC</a:t>
            </a:r>
            <a:r>
              <a:rPr lang="en-US" altLang="ja-JP" sz="2000" baseline="-25000" dirty="0" smtClean="0"/>
              <a:t>3</a:t>
            </a:r>
            <a:r>
              <a:rPr lang="en-US" altLang="ja-JP" sz="2000" dirty="0" smtClean="0"/>
              <a:t>N</a:t>
            </a:r>
            <a:r>
              <a:rPr lang="ja-JP" altLang="en-US" sz="2000" dirty="0" smtClean="0"/>
              <a:t>分子輝線の解析と同様の結果を得た。</a:t>
            </a:r>
            <a:endParaRPr lang="en-US" altLang="ja-JP" sz="2000" dirty="0"/>
          </a:p>
          <a:p>
            <a:r>
              <a:rPr lang="ja-JP" altLang="en-US" sz="2000" dirty="0" smtClean="0"/>
              <a:t>南極３０</a:t>
            </a:r>
            <a:r>
              <a:rPr lang="en-US" altLang="ja-JP" sz="2000" dirty="0" smtClean="0"/>
              <a:t>m</a:t>
            </a:r>
            <a:r>
              <a:rPr lang="ja-JP" altLang="en-US" sz="2000" dirty="0" smtClean="0"/>
              <a:t>鏡でも同様のデータを取得して、解析を行いたい。</a:t>
            </a:r>
            <a:endParaRPr lang="en-US" altLang="ja-JP" sz="2000" dirty="0" smtClean="0"/>
          </a:p>
        </p:txBody>
      </p:sp>
      <p:sp>
        <p:nvSpPr>
          <p:cNvPr id="4" name="スライド番号プレースホルダー 3"/>
          <p:cNvSpPr>
            <a:spLocks noGrp="1"/>
          </p:cNvSpPr>
          <p:nvPr>
            <p:ph type="sldNum" sz="quarter" idx="12"/>
          </p:nvPr>
        </p:nvSpPr>
        <p:spPr/>
        <p:txBody>
          <a:bodyPr/>
          <a:lstStyle/>
          <a:p>
            <a:pPr>
              <a:defRPr/>
            </a:pPr>
            <a:fld id="{2097ABA7-077F-3644-A9BF-0FFDF7F95F35}" type="slidenum">
              <a:rPr lang="en-US" altLang="ja-JP" smtClean="0"/>
              <a:pPr>
                <a:defRPr/>
              </a:pPr>
              <a:t>18</a:t>
            </a:fld>
            <a:endParaRPr lang="en-US" altLang="ja-JP" dirty="0"/>
          </a:p>
        </p:txBody>
      </p:sp>
      <p:sp>
        <p:nvSpPr>
          <p:cNvPr id="5" name="テキスト ボックス 4"/>
          <p:cNvSpPr txBox="1"/>
          <p:nvPr/>
        </p:nvSpPr>
        <p:spPr>
          <a:xfrm>
            <a:off x="881063" y="5944542"/>
            <a:ext cx="6400800" cy="461665"/>
          </a:xfrm>
          <a:prstGeom prst="rect">
            <a:avLst/>
          </a:prstGeom>
          <a:noFill/>
        </p:spPr>
        <p:txBody>
          <a:bodyPr wrap="square" rtlCol="0">
            <a:spAutoFit/>
          </a:bodyPr>
          <a:lstStyle/>
          <a:p>
            <a:r>
              <a:rPr lang="en-US" altLang="ja-JP" smtClean="0">
                <a:solidFill>
                  <a:srgbClr val="FF0000"/>
                </a:solidFill>
              </a:rPr>
              <a:t>Dobashi</a:t>
            </a:r>
            <a:r>
              <a:rPr lang="en-US" altLang="ja-JP" dirty="0" smtClean="0">
                <a:solidFill>
                  <a:srgbClr val="FF0000"/>
                </a:solidFill>
              </a:rPr>
              <a:t> et al. 2018, </a:t>
            </a:r>
            <a:r>
              <a:rPr lang="en-US" altLang="ja-JP" dirty="0" err="1" smtClean="0">
                <a:solidFill>
                  <a:srgbClr val="FF0000"/>
                </a:solidFill>
              </a:rPr>
              <a:t>ApJ</a:t>
            </a:r>
            <a:r>
              <a:rPr lang="en-US" altLang="ja-JP" dirty="0" smtClean="0">
                <a:solidFill>
                  <a:srgbClr val="FF0000"/>
                </a:solidFill>
              </a:rPr>
              <a:t>, 864, 82</a:t>
            </a:r>
            <a:endParaRPr kumimoji="1" lang="ja-JP" altLang="en-US" dirty="0">
              <a:solidFill>
                <a:srgbClr val="FF0000"/>
              </a:solidFill>
            </a:endParaRPr>
          </a:p>
        </p:txBody>
      </p:sp>
    </p:spTree>
    <p:extLst>
      <p:ext uri="{BB962C8B-B14F-4D97-AF65-F5344CB8AC3E}">
        <p14:creationId xmlns:p14="http://schemas.microsoft.com/office/powerpoint/2010/main" val="1282077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07683" y="759656"/>
            <a:ext cx="7923628" cy="42545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2700" dirty="0" smtClean="0">
                <a:solidFill>
                  <a:srgbClr val="006AF3"/>
                </a:solidFill>
              </a:rPr>
              <a:t>＜目　的＞</a:t>
            </a:r>
            <a:endParaRPr lang="en-US" altLang="ja-JP" sz="2700" dirty="0"/>
          </a:p>
          <a:p>
            <a:pPr marL="0" marR="0" lvl="0" indent="0" defTabSz="914400" eaLnBrk="1" fontAlgn="auto" latinLnBrk="0" hangingPunct="1">
              <a:lnSpc>
                <a:spcPct val="100000"/>
              </a:lnSpc>
              <a:spcBef>
                <a:spcPts val="0"/>
              </a:spcBef>
              <a:spcAft>
                <a:spcPts val="0"/>
              </a:spcAft>
              <a:buClrTx/>
              <a:buSzTx/>
              <a:buFontTx/>
              <a:buNone/>
              <a:tabLst/>
              <a:defRPr/>
            </a:pPr>
            <a:r>
              <a:rPr lang="ja-JP" altLang="en-US" sz="2700" dirty="0" smtClean="0"/>
              <a:t>光学的に薄い分子輝線と厚い分子輝線を利用して、</a:t>
            </a:r>
            <a:r>
              <a:rPr lang="en-US" altLang="ja-JP" sz="2700" dirty="0" smtClean="0"/>
              <a:t>TMC-1</a:t>
            </a:r>
            <a:r>
              <a:rPr lang="ja-JP" altLang="en-US" sz="2700" dirty="0" smtClean="0"/>
              <a:t>の高密度部分の</a:t>
            </a:r>
            <a:r>
              <a:rPr lang="ja-JP" altLang="en-US" sz="2700" dirty="0" smtClean="0">
                <a:solidFill>
                  <a:srgbClr val="FF0000"/>
                </a:solidFill>
              </a:rPr>
              <a:t>視線方向の構造</a:t>
            </a:r>
            <a:r>
              <a:rPr lang="ja-JP" altLang="en-US" sz="2700" dirty="0" smtClean="0"/>
              <a:t>を推定する。</a:t>
            </a:r>
            <a:endParaRPr lang="en-US" altLang="ja-JP" sz="270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altLang="ja-JP" sz="2700" dirty="0" smtClean="0">
              <a:solidFill>
                <a:srgbClr val="006AF3"/>
              </a:solidFill>
            </a:endParaRPr>
          </a:p>
          <a:p>
            <a:pPr marL="0" lvl="0" indent="0" fontAlgn="auto">
              <a:spcBef>
                <a:spcPts val="0"/>
              </a:spcBef>
              <a:spcAft>
                <a:spcPts val="0"/>
              </a:spcAft>
              <a:buClrTx/>
              <a:buSzTx/>
              <a:buNone/>
            </a:pPr>
            <a:r>
              <a:rPr lang="ja-JP" altLang="en-US" sz="2700" dirty="0" smtClean="0">
                <a:solidFill>
                  <a:srgbClr val="006AF3"/>
                </a:solidFill>
              </a:rPr>
              <a:t>＜分子輝線＞</a:t>
            </a:r>
            <a:endParaRPr lang="en-US" altLang="ja-JP" sz="2700" dirty="0"/>
          </a:p>
          <a:p>
            <a:pPr marL="0" lvl="0" indent="0" fontAlgn="auto">
              <a:spcBef>
                <a:spcPts val="0"/>
              </a:spcBef>
              <a:spcAft>
                <a:spcPts val="0"/>
              </a:spcAft>
              <a:buClrTx/>
              <a:buSzTx/>
              <a:buNone/>
            </a:pPr>
            <a:r>
              <a:rPr lang="ja-JP" altLang="en-US" sz="2700" dirty="0"/>
              <a:t>若い領域の</a:t>
            </a:r>
            <a:r>
              <a:rPr lang="en-US" altLang="ja-JP" sz="2700" dirty="0"/>
              <a:t>high density </a:t>
            </a:r>
            <a:r>
              <a:rPr lang="en-US" altLang="ja-JP" sz="2700" dirty="0" smtClean="0"/>
              <a:t>tracer</a:t>
            </a:r>
            <a:r>
              <a:rPr lang="ja-JP" altLang="en-US" sz="2700" dirty="0" smtClean="0">
                <a:solidFill>
                  <a:schemeClr val="tx1"/>
                </a:solidFill>
              </a:rPr>
              <a:t>である</a:t>
            </a:r>
            <a:r>
              <a:rPr lang="en-US" altLang="ja-JP" sz="2700" dirty="0" smtClean="0">
                <a:solidFill>
                  <a:schemeClr val="tx1"/>
                </a:solidFill>
              </a:rPr>
              <a:t> 45GHz</a:t>
            </a:r>
            <a:r>
              <a:rPr lang="ja-JP" altLang="en-US" sz="2700" dirty="0" smtClean="0">
                <a:solidFill>
                  <a:schemeClr val="tx1"/>
                </a:solidFill>
              </a:rPr>
              <a:t>帯の</a:t>
            </a:r>
            <a:r>
              <a:rPr lang="en-US" altLang="ja-JP" sz="2700" dirty="0" smtClean="0">
                <a:solidFill>
                  <a:schemeClr val="tx1"/>
                </a:solidFill>
              </a:rPr>
              <a:t> </a:t>
            </a:r>
            <a:r>
              <a:rPr lang="en-US" altLang="ja-JP" sz="2700" dirty="0" smtClean="0">
                <a:solidFill>
                  <a:srgbClr val="FF0000"/>
                </a:solidFill>
              </a:rPr>
              <a:t>CCS</a:t>
            </a:r>
            <a:r>
              <a:rPr lang="ja-JP" altLang="en-US" sz="2700" dirty="0"/>
              <a:t>分子輝</a:t>
            </a:r>
            <a:r>
              <a:rPr lang="ja-JP" altLang="en-US" sz="2700" dirty="0" smtClean="0"/>
              <a:t>線と</a:t>
            </a:r>
            <a:r>
              <a:rPr lang="en-US" altLang="ja-JP" sz="2700" dirty="0" smtClean="0">
                <a:solidFill>
                  <a:srgbClr val="FF0000"/>
                </a:solidFill>
              </a:rPr>
              <a:t>HC</a:t>
            </a:r>
            <a:r>
              <a:rPr lang="en-US" altLang="ja-JP" sz="2700" baseline="-25000" dirty="0" smtClean="0">
                <a:solidFill>
                  <a:srgbClr val="FF0000"/>
                </a:solidFill>
              </a:rPr>
              <a:t>3</a:t>
            </a:r>
            <a:r>
              <a:rPr lang="en-US" altLang="ja-JP" sz="2700" dirty="0" smtClean="0">
                <a:solidFill>
                  <a:srgbClr val="FF0000"/>
                </a:solidFill>
              </a:rPr>
              <a:t>N</a:t>
            </a:r>
            <a:r>
              <a:rPr lang="ja-JP" altLang="en-US" sz="2700" dirty="0"/>
              <a:t>分子輝</a:t>
            </a:r>
            <a:r>
              <a:rPr lang="ja-JP" altLang="en-US" sz="2700" dirty="0" smtClean="0"/>
              <a:t>線。</a:t>
            </a:r>
            <a:endParaRPr lang="en-US" altLang="ja-JP" sz="2700" dirty="0" smtClean="0"/>
          </a:p>
          <a:p>
            <a:pPr marL="0" lvl="0" indent="0" fontAlgn="auto">
              <a:spcBef>
                <a:spcPts val="0"/>
              </a:spcBef>
              <a:spcAft>
                <a:spcPts val="0"/>
              </a:spcAft>
              <a:buClrTx/>
              <a:buSzTx/>
              <a:buNone/>
            </a:pPr>
            <a:endParaRPr lang="en-US" altLang="ja-JP" sz="2700" dirty="0" smtClean="0"/>
          </a:p>
          <a:p>
            <a:pPr marL="0" lvl="0" indent="0" fontAlgn="auto">
              <a:spcBef>
                <a:spcPts val="0"/>
              </a:spcBef>
              <a:spcAft>
                <a:spcPts val="0"/>
              </a:spcAft>
              <a:buClrTx/>
              <a:buSzTx/>
              <a:buNone/>
            </a:pPr>
            <a:r>
              <a:rPr lang="ja-JP" altLang="en-US" sz="2700" dirty="0" smtClean="0">
                <a:solidFill>
                  <a:srgbClr val="006AF3"/>
                </a:solidFill>
              </a:rPr>
              <a:t>＜解析方法＞</a:t>
            </a:r>
            <a:endParaRPr lang="en-US" altLang="ja-JP" sz="2700" dirty="0" smtClean="0">
              <a:solidFill>
                <a:srgbClr val="006AF3"/>
              </a:solidFill>
            </a:endParaRPr>
          </a:p>
          <a:p>
            <a:pPr marL="0" lvl="0" indent="0" fontAlgn="auto">
              <a:spcBef>
                <a:spcPts val="0"/>
              </a:spcBef>
              <a:spcAft>
                <a:spcPts val="0"/>
              </a:spcAft>
              <a:buClrTx/>
              <a:buSzTx/>
              <a:buNone/>
            </a:pPr>
            <a:r>
              <a:rPr lang="ja-JP" altLang="en-US" sz="2700" dirty="0" smtClean="0"/>
              <a:t>光学的に薄い</a:t>
            </a:r>
            <a:r>
              <a:rPr lang="en-US" altLang="ja-JP" sz="2700" dirty="0" smtClean="0"/>
              <a:t>HC</a:t>
            </a:r>
            <a:r>
              <a:rPr lang="en-US" altLang="ja-JP" sz="2700" baseline="-25000" dirty="0" smtClean="0"/>
              <a:t>3</a:t>
            </a:r>
            <a:r>
              <a:rPr lang="en-US" altLang="ja-JP" sz="2700" dirty="0" smtClean="0"/>
              <a:t>N</a:t>
            </a:r>
            <a:r>
              <a:rPr lang="ja-JP" altLang="en-US" sz="2700" dirty="0" smtClean="0"/>
              <a:t>の超微細構造を使って</a:t>
            </a:r>
            <a:r>
              <a:rPr lang="ja-JP" altLang="en-US" sz="2700" dirty="0" smtClean="0">
                <a:solidFill>
                  <a:srgbClr val="FF0000"/>
                </a:solidFill>
              </a:rPr>
              <a:t>速度成分を同定</a:t>
            </a:r>
            <a:r>
              <a:rPr lang="ja-JP" altLang="en-US" sz="2700" dirty="0" smtClean="0"/>
              <a:t>し、光学的により厚い</a:t>
            </a:r>
            <a:r>
              <a:rPr lang="en-US" altLang="ja-JP" sz="2700" dirty="0" smtClean="0"/>
              <a:t>CCS</a:t>
            </a:r>
            <a:r>
              <a:rPr lang="ja-JP" altLang="en-US" sz="2700" dirty="0" smtClean="0"/>
              <a:t>や</a:t>
            </a:r>
            <a:r>
              <a:rPr lang="en-US" altLang="ja-JP" sz="2700" dirty="0" smtClean="0"/>
              <a:t>HC</a:t>
            </a:r>
            <a:r>
              <a:rPr lang="en-US" altLang="ja-JP" sz="2700" baseline="-25000" dirty="0" smtClean="0"/>
              <a:t>3</a:t>
            </a:r>
            <a:r>
              <a:rPr lang="en-US" altLang="ja-JP" sz="2700" dirty="0" smtClean="0"/>
              <a:t>N</a:t>
            </a:r>
            <a:r>
              <a:rPr lang="ja-JP" altLang="en-US" sz="2700" dirty="0" smtClean="0"/>
              <a:t>の別の超微細構造を利用して各速度成分の</a:t>
            </a:r>
            <a:r>
              <a:rPr lang="ja-JP" altLang="en-US" sz="2700" dirty="0" smtClean="0">
                <a:solidFill>
                  <a:srgbClr val="FF0000"/>
                </a:solidFill>
              </a:rPr>
              <a:t>視線上での並び順</a:t>
            </a:r>
            <a:r>
              <a:rPr lang="ja-JP" altLang="en-US" sz="2700" dirty="0" smtClean="0"/>
              <a:t>を推定（真面目に</a:t>
            </a:r>
            <a:r>
              <a:rPr lang="ja-JP" altLang="en-US" sz="2700" dirty="0" smtClean="0">
                <a:solidFill>
                  <a:schemeClr val="tx1"/>
                </a:solidFill>
              </a:rPr>
              <a:t>輻射</a:t>
            </a:r>
            <a:r>
              <a:rPr lang="ja-JP" altLang="en-US" sz="2700" dirty="0">
                <a:solidFill>
                  <a:schemeClr val="tx1"/>
                </a:solidFill>
              </a:rPr>
              <a:t>輸送を解く） </a:t>
            </a:r>
            <a:r>
              <a:rPr lang="ja-JP" altLang="en-US" sz="2700" dirty="0" smtClean="0"/>
              <a:t>。</a:t>
            </a:r>
            <a:endParaRPr lang="en-US" altLang="ja-JP" sz="2700" dirty="0" smtClean="0"/>
          </a:p>
        </p:txBody>
      </p:sp>
      <p:sp>
        <p:nvSpPr>
          <p:cNvPr id="4" name="スライド番号プレースホルダー 3"/>
          <p:cNvSpPr>
            <a:spLocks noGrp="1"/>
          </p:cNvSpPr>
          <p:nvPr>
            <p:ph type="sldNum" sz="quarter" idx="12"/>
          </p:nvPr>
        </p:nvSpPr>
        <p:spPr/>
        <p:txBody>
          <a:bodyPr/>
          <a:lstStyle/>
          <a:p>
            <a:pPr>
              <a:defRPr/>
            </a:pPr>
            <a:fld id="{2097ABA7-077F-3644-A9BF-0FFDF7F95F35}" type="slidenum">
              <a:rPr lang="en-US" altLang="ja-JP" smtClean="0"/>
              <a:pPr>
                <a:defRPr/>
              </a:pPr>
              <a:t>2</a:t>
            </a:fld>
            <a:endParaRPr lang="en-US" altLang="ja-JP" dirty="0"/>
          </a:p>
        </p:txBody>
      </p:sp>
    </p:spTree>
    <p:extLst>
      <p:ext uri="{BB962C8B-B14F-4D97-AF65-F5344CB8AC3E}">
        <p14:creationId xmlns:p14="http://schemas.microsoft.com/office/powerpoint/2010/main" val="127089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5800" y="806939"/>
            <a:ext cx="7772400" cy="42545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dirty="0" smtClean="0">
                <a:solidFill>
                  <a:srgbClr val="006AF3"/>
                </a:solidFill>
              </a:rPr>
              <a:t>＜使用したデータ＞</a:t>
            </a:r>
            <a:endParaRPr lang="en-US" altLang="ja-JP" dirty="0" smtClean="0">
              <a:solidFill>
                <a:srgbClr val="006AF3"/>
              </a:solidFill>
            </a:endParaRPr>
          </a:p>
          <a:p>
            <a:pPr marL="0" indent="0" fontAlgn="auto">
              <a:spcBef>
                <a:spcPts val="0"/>
              </a:spcBef>
              <a:spcAft>
                <a:spcPts val="0"/>
              </a:spcAft>
              <a:buClrTx/>
              <a:buSzTx/>
              <a:buNone/>
            </a:pPr>
            <a:r>
              <a:rPr lang="en-US" altLang="ja-JP" dirty="0"/>
              <a:t>CCS</a:t>
            </a:r>
            <a:r>
              <a:rPr lang="ja-JP" altLang="en-US" dirty="0"/>
              <a:t>ゼーマン</a:t>
            </a:r>
            <a:r>
              <a:rPr lang="ja-JP" altLang="en-US" dirty="0" smtClean="0"/>
              <a:t>検出</a:t>
            </a:r>
            <a:r>
              <a:rPr lang="ja-JP" altLang="en-US" dirty="0"/>
              <a:t>（代表：中村文隆）</a:t>
            </a:r>
            <a:endParaRPr lang="en-US" altLang="ja-JP" dirty="0"/>
          </a:p>
          <a:p>
            <a:pPr marL="0" lvl="0" indent="0" fontAlgn="auto">
              <a:spcBef>
                <a:spcPts val="0"/>
              </a:spcBef>
              <a:spcAft>
                <a:spcPts val="0"/>
              </a:spcAft>
              <a:buClrTx/>
              <a:buSzTx/>
              <a:buNone/>
            </a:pPr>
            <a:r>
              <a:rPr lang="ja-JP" altLang="en-US" dirty="0" smtClean="0"/>
              <a:t>の</a:t>
            </a:r>
            <a:r>
              <a:rPr lang="ja-JP" altLang="en-US" dirty="0"/>
              <a:t>ために取得した</a:t>
            </a:r>
            <a:r>
              <a:rPr lang="en-US" altLang="ja-JP" dirty="0" smtClean="0"/>
              <a:t>45GHz</a:t>
            </a:r>
            <a:r>
              <a:rPr lang="ja-JP" altLang="en-US" dirty="0" smtClean="0"/>
              <a:t>帯の</a:t>
            </a:r>
            <a:endParaRPr lang="en-US" altLang="ja-JP"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altLang="ja-JP" dirty="0" smtClean="0">
                <a:solidFill>
                  <a:srgbClr val="FF0000"/>
                </a:solidFill>
              </a:rPr>
              <a:t>CCS(J</a:t>
            </a:r>
            <a:r>
              <a:rPr lang="en-US" altLang="ja-JP" baseline="-25000" dirty="0" smtClean="0">
                <a:solidFill>
                  <a:srgbClr val="FF0000"/>
                </a:solidFill>
              </a:rPr>
              <a:t>N</a:t>
            </a:r>
            <a:r>
              <a:rPr lang="en-US" altLang="ja-JP" dirty="0" smtClean="0">
                <a:solidFill>
                  <a:srgbClr val="FF0000"/>
                </a:solidFill>
              </a:rPr>
              <a:t>=4</a:t>
            </a:r>
            <a:r>
              <a:rPr lang="en-US" altLang="ja-JP" baseline="-25000" dirty="0" smtClean="0">
                <a:solidFill>
                  <a:srgbClr val="FF0000"/>
                </a:solidFill>
              </a:rPr>
              <a:t>3</a:t>
            </a:r>
            <a:r>
              <a:rPr lang="en-US" altLang="ja-JP" dirty="0" smtClean="0">
                <a:solidFill>
                  <a:srgbClr val="FF0000"/>
                </a:solidFill>
              </a:rPr>
              <a:t>-3</a:t>
            </a:r>
            <a:r>
              <a:rPr lang="en-US" altLang="ja-JP" baseline="-25000" dirty="0" smtClean="0">
                <a:solidFill>
                  <a:srgbClr val="FF0000"/>
                </a:solidFill>
              </a:rPr>
              <a:t>2</a:t>
            </a:r>
            <a:r>
              <a:rPr lang="en-US" altLang="ja-JP" dirty="0" smtClean="0">
                <a:solidFill>
                  <a:srgbClr val="FF0000"/>
                </a:solidFill>
              </a:rPr>
              <a:t>)</a:t>
            </a:r>
          </a:p>
          <a:p>
            <a:pPr marL="0" marR="0" lvl="0" indent="0" defTabSz="914400" eaLnBrk="1" fontAlgn="auto" latinLnBrk="0" hangingPunct="1">
              <a:lnSpc>
                <a:spcPct val="100000"/>
              </a:lnSpc>
              <a:spcBef>
                <a:spcPts val="0"/>
              </a:spcBef>
              <a:spcAft>
                <a:spcPts val="0"/>
              </a:spcAft>
              <a:buClrTx/>
              <a:buSzTx/>
              <a:buFontTx/>
              <a:buNone/>
              <a:tabLst/>
              <a:defRPr/>
            </a:pPr>
            <a:r>
              <a:rPr lang="ja-JP" altLang="en-US" dirty="0" smtClean="0"/>
              <a:t>と、そのモニターのために取得した</a:t>
            </a:r>
            <a:endParaRPr lang="en-US" altLang="ja-JP"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altLang="ja-JP" dirty="0" smtClean="0">
                <a:solidFill>
                  <a:srgbClr val="FF0000"/>
                </a:solidFill>
              </a:rPr>
              <a:t>HC</a:t>
            </a:r>
            <a:r>
              <a:rPr lang="en-US" altLang="ja-JP" baseline="-25000" dirty="0" smtClean="0">
                <a:solidFill>
                  <a:srgbClr val="FF0000"/>
                </a:solidFill>
              </a:rPr>
              <a:t>3</a:t>
            </a:r>
            <a:r>
              <a:rPr lang="en-US" altLang="ja-JP" dirty="0" smtClean="0">
                <a:solidFill>
                  <a:srgbClr val="FF0000"/>
                </a:solidFill>
              </a:rPr>
              <a:t>N(J=5-4)</a:t>
            </a:r>
          </a:p>
          <a:p>
            <a:pPr marL="0" marR="0" lvl="0" indent="0" defTabSz="914400" eaLnBrk="1" fontAlgn="auto" latinLnBrk="0" hangingPunct="1">
              <a:lnSpc>
                <a:spcPct val="100000"/>
              </a:lnSpc>
              <a:spcBef>
                <a:spcPts val="0"/>
              </a:spcBef>
              <a:spcAft>
                <a:spcPts val="0"/>
              </a:spcAft>
              <a:buClrTx/>
              <a:buSzTx/>
              <a:buFontTx/>
              <a:buNone/>
              <a:tabLst/>
              <a:defRPr/>
            </a:pPr>
            <a:r>
              <a:rPr lang="ja-JP" altLang="en-US" dirty="0" smtClean="0"/>
              <a:t>のデータを使用。</a:t>
            </a:r>
            <a:endParaRPr lang="en-US" altLang="ja-JP"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altLang="ja-JP" dirty="0" smtClean="0"/>
          </a:p>
          <a:p>
            <a:pPr marL="0" marR="0" lvl="0" indent="0" defTabSz="914400" eaLnBrk="1" fontAlgn="auto" latinLnBrk="0" hangingPunct="1">
              <a:lnSpc>
                <a:spcPct val="100000"/>
              </a:lnSpc>
              <a:spcBef>
                <a:spcPts val="0"/>
              </a:spcBef>
              <a:spcAft>
                <a:spcPts val="0"/>
              </a:spcAft>
              <a:buClrTx/>
              <a:buSzTx/>
              <a:buFontTx/>
              <a:buNone/>
              <a:tabLst/>
              <a:defRPr/>
            </a:pPr>
            <a:r>
              <a:rPr lang="ja-JP" altLang="en-US" dirty="0" smtClean="0"/>
              <a:t>→ゼーマン効果については中村さんらが</a:t>
            </a:r>
            <a:endParaRPr lang="en-US" altLang="ja-JP" dirty="0" smtClean="0"/>
          </a:p>
          <a:p>
            <a:pPr marL="0" marR="0" lvl="0" indent="0" defTabSz="914400" eaLnBrk="1" fontAlgn="auto" latinLnBrk="0" hangingPunct="1">
              <a:lnSpc>
                <a:spcPct val="100000"/>
              </a:lnSpc>
              <a:spcBef>
                <a:spcPts val="0"/>
              </a:spcBef>
              <a:spcAft>
                <a:spcPts val="0"/>
              </a:spcAft>
              <a:buClrTx/>
              <a:buSzTx/>
              <a:buFontTx/>
              <a:buNone/>
              <a:tabLst/>
              <a:defRPr/>
            </a:pPr>
            <a:r>
              <a:rPr lang="ja-JP" altLang="en-US" dirty="0"/>
              <a:t>　</a:t>
            </a:r>
            <a:r>
              <a:rPr lang="ja-JP" altLang="en-US" dirty="0" smtClean="0"/>
              <a:t>別途解析</a:t>
            </a:r>
            <a:endParaRPr lang="en-US" altLang="ja-JP" dirty="0" smtClean="0"/>
          </a:p>
        </p:txBody>
      </p:sp>
      <p:sp>
        <p:nvSpPr>
          <p:cNvPr id="4" name="スライド番号プレースホルダー 3"/>
          <p:cNvSpPr>
            <a:spLocks noGrp="1"/>
          </p:cNvSpPr>
          <p:nvPr>
            <p:ph type="sldNum" sz="quarter" idx="12"/>
          </p:nvPr>
        </p:nvSpPr>
        <p:spPr/>
        <p:txBody>
          <a:bodyPr/>
          <a:lstStyle/>
          <a:p>
            <a:pPr>
              <a:defRPr/>
            </a:pPr>
            <a:fld id="{2097ABA7-077F-3644-A9BF-0FFDF7F95F35}" type="slidenum">
              <a:rPr lang="en-US" altLang="ja-JP" smtClean="0"/>
              <a:pPr>
                <a:defRPr/>
              </a:pPr>
              <a:t>3</a:t>
            </a:fld>
            <a:endParaRPr lang="en-US" altLang="ja-JP" dirty="0"/>
          </a:p>
        </p:txBody>
      </p:sp>
    </p:spTree>
    <p:extLst>
      <p:ext uri="{BB962C8B-B14F-4D97-AF65-F5344CB8AC3E}">
        <p14:creationId xmlns:p14="http://schemas.microsoft.com/office/powerpoint/2010/main" val="2101901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73259" y="621498"/>
            <a:ext cx="5996354" cy="92338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ja-JP" dirty="0" smtClean="0">
                <a:solidFill>
                  <a:srgbClr val="006AF3"/>
                </a:solidFill>
              </a:rPr>
              <a:t>CCS</a:t>
            </a:r>
            <a:r>
              <a:rPr lang="ja-JP" altLang="en-US" dirty="0" smtClean="0">
                <a:solidFill>
                  <a:srgbClr val="006AF3"/>
                </a:solidFill>
              </a:rPr>
              <a:t>分子輝線と</a:t>
            </a:r>
            <a:r>
              <a:rPr lang="en-US" altLang="ja-JP" dirty="0" smtClean="0">
                <a:solidFill>
                  <a:srgbClr val="006AF3"/>
                </a:solidFill>
              </a:rPr>
              <a:t>HC</a:t>
            </a:r>
            <a:r>
              <a:rPr lang="en-US" altLang="ja-JP" baseline="-25000" dirty="0" smtClean="0">
                <a:solidFill>
                  <a:srgbClr val="006AF3"/>
                </a:solidFill>
              </a:rPr>
              <a:t>3</a:t>
            </a:r>
            <a:r>
              <a:rPr lang="en-US" altLang="ja-JP" dirty="0" smtClean="0">
                <a:solidFill>
                  <a:srgbClr val="006AF3"/>
                </a:solidFill>
              </a:rPr>
              <a:t>N</a:t>
            </a:r>
            <a:r>
              <a:rPr lang="ja-JP" altLang="en-US" dirty="0" smtClean="0">
                <a:solidFill>
                  <a:srgbClr val="006AF3"/>
                </a:solidFill>
              </a:rPr>
              <a:t>分子輝線</a:t>
            </a:r>
            <a:endParaRPr lang="en-US" altLang="ja-JP" dirty="0" smtClean="0">
              <a:solidFill>
                <a:srgbClr val="006AF3"/>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2097ABA7-077F-3644-A9BF-0FFDF7F95F35}" type="slidenum">
              <a:rPr lang="en-US" altLang="ja-JP" smtClean="0"/>
              <a:pPr>
                <a:defRPr/>
              </a:pPr>
              <a:t>4</a:t>
            </a:fld>
            <a:endParaRPr lang="en-US" altLang="ja-JP" dirty="0"/>
          </a:p>
        </p:txBody>
      </p:sp>
      <p:sp>
        <p:nvSpPr>
          <p:cNvPr id="13" name="テキスト ボックス 12"/>
          <p:cNvSpPr txBox="1"/>
          <p:nvPr/>
        </p:nvSpPr>
        <p:spPr>
          <a:xfrm>
            <a:off x="1645921" y="1314053"/>
            <a:ext cx="1107996" cy="461665"/>
          </a:xfrm>
          <a:prstGeom prst="rect">
            <a:avLst/>
          </a:prstGeom>
          <a:noFill/>
        </p:spPr>
        <p:txBody>
          <a:bodyPr wrap="none" rtlCol="0">
            <a:spAutoFit/>
          </a:bodyPr>
          <a:lstStyle/>
          <a:p>
            <a:r>
              <a:rPr kumimoji="1" lang="en-US" altLang="ja-JP" smtClean="0"/>
              <a:t>TMC-1</a:t>
            </a:r>
            <a:endParaRPr kumimoji="1" lang="ja-JP" altLang="en-US" dirty="0"/>
          </a:p>
        </p:txBody>
      </p:sp>
      <p:pic>
        <p:nvPicPr>
          <p:cNvPr id="14" name="図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671" y="1775718"/>
            <a:ext cx="6226192" cy="4540676"/>
          </a:xfrm>
          <a:prstGeom prst="rect">
            <a:avLst/>
          </a:prstGeom>
        </p:spPr>
      </p:pic>
    </p:spTree>
    <p:extLst>
      <p:ext uri="{BB962C8B-B14F-4D97-AF65-F5344CB8AC3E}">
        <p14:creationId xmlns:p14="http://schemas.microsoft.com/office/powerpoint/2010/main" val="1252458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観　測</a:t>
            </a:r>
            <a:endParaRPr kumimoji="1" lang="ja-JP" altLang="en-US" dirty="0"/>
          </a:p>
        </p:txBody>
      </p:sp>
      <p:sp>
        <p:nvSpPr>
          <p:cNvPr id="3" name="コンテンツ プレースホルダー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3000" dirty="0" smtClean="0"/>
              <a:t>望遠鏡＝</a:t>
            </a:r>
            <a:r>
              <a:rPr lang="ja-JP" altLang="en-US" sz="3000" dirty="0" smtClean="0"/>
              <a:t>野辺山</a:t>
            </a:r>
            <a:r>
              <a:rPr lang="en-US" altLang="ja-JP" sz="3000" dirty="0" smtClean="0"/>
              <a:t>45m</a:t>
            </a:r>
            <a:r>
              <a:rPr lang="ja-JP" altLang="en-US" sz="3000" dirty="0" smtClean="0"/>
              <a:t>鏡</a:t>
            </a:r>
            <a:endParaRPr kumimoji="1" lang="en-US" altLang="ja-JP" sz="3000" dirty="0" smtClean="0"/>
          </a:p>
          <a:p>
            <a:pPr marL="0" marR="0" lvl="0" indent="0" defTabSz="914400" eaLnBrk="1" fontAlgn="auto" latinLnBrk="0" hangingPunct="1">
              <a:lnSpc>
                <a:spcPct val="100000"/>
              </a:lnSpc>
              <a:spcBef>
                <a:spcPts val="0"/>
              </a:spcBef>
              <a:spcAft>
                <a:spcPts val="0"/>
              </a:spcAft>
              <a:buClrTx/>
              <a:buSzTx/>
              <a:buFontTx/>
              <a:buNone/>
              <a:tabLst/>
              <a:defRPr/>
            </a:pPr>
            <a:r>
              <a:rPr lang="ja-JP" altLang="en-US" sz="3000" dirty="0" smtClean="0"/>
              <a:t>受信機＝</a:t>
            </a:r>
            <a:r>
              <a:rPr lang="en-US" altLang="ja-JP" sz="3000" dirty="0" smtClean="0"/>
              <a:t>Z45</a:t>
            </a:r>
            <a:r>
              <a:rPr lang="ja-JP" altLang="en-US" sz="3000" dirty="0" smtClean="0"/>
              <a:t>（</a:t>
            </a:r>
            <a:r>
              <a:rPr lang="en-US" altLang="ja-JP" sz="3000" dirty="0" smtClean="0"/>
              <a:t>Nakamura et al. 2015</a:t>
            </a:r>
            <a:r>
              <a:rPr lang="ja-JP" altLang="en-US" sz="3000" dirty="0" smtClean="0"/>
              <a:t>）</a:t>
            </a:r>
            <a:endParaRPr lang="en-US" altLang="ja-JP" sz="3000" dirty="0" smtClean="0"/>
          </a:p>
          <a:p>
            <a:pPr marL="0" marR="0" lvl="0" indent="0" defTabSz="914400" eaLnBrk="1" fontAlgn="auto" latinLnBrk="0" hangingPunct="1">
              <a:lnSpc>
                <a:spcPct val="100000"/>
              </a:lnSpc>
              <a:spcBef>
                <a:spcPts val="0"/>
              </a:spcBef>
              <a:spcAft>
                <a:spcPts val="0"/>
              </a:spcAft>
              <a:buClrTx/>
              <a:buSzTx/>
              <a:buFontTx/>
              <a:buNone/>
              <a:tabLst/>
              <a:defRPr/>
            </a:pPr>
            <a:r>
              <a:rPr lang="ja-JP" altLang="en-US" sz="3000" dirty="0" smtClean="0"/>
              <a:t>分光計＝</a:t>
            </a:r>
            <a:r>
              <a:rPr lang="en-US" altLang="ja-JP" sz="3000" dirty="0" err="1" smtClean="0"/>
              <a:t>PolariS</a:t>
            </a:r>
            <a:r>
              <a:rPr lang="ja-JP" altLang="en-US" sz="3000" dirty="0" smtClean="0"/>
              <a:t>（</a:t>
            </a:r>
            <a:r>
              <a:rPr lang="en-US" altLang="ja-JP" sz="3000" dirty="0" smtClean="0"/>
              <a:t>Mizuno et al. 2014</a:t>
            </a:r>
            <a:r>
              <a:rPr lang="ja-JP" altLang="en-US" sz="3000" dirty="0" smtClean="0"/>
              <a:t>）</a:t>
            </a:r>
            <a:endParaRPr lang="en-US" altLang="ja-JP" sz="3000" dirty="0" smtClean="0"/>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3000" dirty="0" smtClean="0"/>
              <a:t>観測日＝</a:t>
            </a:r>
            <a:r>
              <a:rPr kumimoji="1" lang="en-US" altLang="ja-JP" sz="3000" dirty="0" smtClean="0"/>
              <a:t>2015</a:t>
            </a:r>
            <a:r>
              <a:rPr kumimoji="1" lang="ja-JP" altLang="en-US" sz="3000" dirty="0" smtClean="0"/>
              <a:t>年４月</a:t>
            </a:r>
            <a:r>
              <a:rPr kumimoji="1" lang="en-US" altLang="ja-JP" sz="3000" dirty="0" smtClean="0"/>
              <a:t>〜2016</a:t>
            </a:r>
            <a:r>
              <a:rPr kumimoji="1" lang="ja-JP" altLang="en-US" sz="3000" dirty="0" smtClean="0"/>
              <a:t>年４月</a:t>
            </a:r>
            <a:endParaRPr kumimoji="1" lang="en-US" altLang="ja-JP" sz="3000" dirty="0" smtClean="0"/>
          </a:p>
          <a:p>
            <a:pPr marL="0" marR="0" lvl="0" indent="0" defTabSz="914400" eaLnBrk="1" fontAlgn="auto" latinLnBrk="0" hangingPunct="1">
              <a:lnSpc>
                <a:spcPct val="100000"/>
              </a:lnSpc>
              <a:spcBef>
                <a:spcPts val="0"/>
              </a:spcBef>
              <a:spcAft>
                <a:spcPts val="0"/>
              </a:spcAft>
              <a:buClrTx/>
              <a:buSzTx/>
              <a:buFontTx/>
              <a:buNone/>
              <a:tabLst/>
              <a:defRPr/>
            </a:pPr>
            <a:r>
              <a:rPr lang="ja-JP" altLang="en-US" sz="3000" dirty="0"/>
              <a:t>　</a:t>
            </a:r>
            <a:r>
              <a:rPr lang="ja-JP" altLang="en-US" sz="3000" dirty="0" smtClean="0"/>
              <a:t>　　　の８日間、合計</a:t>
            </a:r>
            <a:r>
              <a:rPr lang="en-US" altLang="ja-JP" sz="3000" dirty="0" smtClean="0"/>
              <a:t>30</a:t>
            </a:r>
            <a:r>
              <a:rPr lang="ja-JP" altLang="en-US" sz="3000" dirty="0" smtClean="0"/>
              <a:t>時間</a:t>
            </a:r>
            <a:endParaRPr lang="en-US" altLang="ja-JP" sz="3000" dirty="0" smtClean="0"/>
          </a:p>
          <a:p>
            <a:pPr marL="0" marR="0" lvl="0" indent="0" defTabSz="914400" eaLnBrk="1" fontAlgn="auto" latinLnBrk="0" hangingPunct="1">
              <a:lnSpc>
                <a:spcPct val="100000"/>
              </a:lnSpc>
              <a:spcBef>
                <a:spcPts val="0"/>
              </a:spcBef>
              <a:spcAft>
                <a:spcPts val="0"/>
              </a:spcAft>
              <a:buClrTx/>
              <a:buSzTx/>
              <a:buFontTx/>
              <a:buNone/>
              <a:tabLst/>
              <a:defRPr/>
            </a:pPr>
            <a:r>
              <a:rPr lang="ja-JP" altLang="en-US" sz="3000" dirty="0" smtClean="0"/>
              <a:t>観測方法＝</a:t>
            </a:r>
            <a:r>
              <a:rPr lang="en-US" altLang="ja-JP" sz="3000" dirty="0" smtClean="0"/>
              <a:t>SBC</a:t>
            </a:r>
            <a:r>
              <a:rPr lang="ja-JP" altLang="en-US" sz="3000" dirty="0" smtClean="0"/>
              <a:t>法（</a:t>
            </a:r>
            <a:r>
              <a:rPr lang="en-US" altLang="ja-JP" sz="3000" dirty="0" err="1" smtClean="0"/>
              <a:t>Yamaki</a:t>
            </a:r>
            <a:r>
              <a:rPr lang="en-US" altLang="ja-JP" sz="3000" dirty="0" smtClean="0"/>
              <a:t> et al. 2012</a:t>
            </a:r>
            <a:r>
              <a:rPr lang="ja-JP" altLang="en-US" sz="3000" dirty="0" smtClean="0"/>
              <a:t>）</a:t>
            </a:r>
            <a:endParaRPr lang="en-US" altLang="ja-JP" sz="3000" dirty="0" smtClean="0"/>
          </a:p>
          <a:p>
            <a:pPr marL="0" indent="0" fontAlgn="auto">
              <a:spcBef>
                <a:spcPts val="0"/>
              </a:spcBef>
              <a:spcAft>
                <a:spcPts val="0"/>
              </a:spcAft>
              <a:buClrTx/>
              <a:buSzTx/>
              <a:buNone/>
            </a:pPr>
            <a:r>
              <a:rPr lang="ja-JP" altLang="en-US" sz="3000" dirty="0" smtClean="0"/>
              <a:t>積分時間＝</a:t>
            </a:r>
            <a:r>
              <a:rPr lang="ja-JP" altLang="en-US" sz="3000" dirty="0"/>
              <a:t>合計</a:t>
            </a:r>
            <a:r>
              <a:rPr lang="en-US" altLang="ja-JP" sz="3000" dirty="0"/>
              <a:t>30</a:t>
            </a:r>
            <a:r>
              <a:rPr lang="ja-JP" altLang="en-US" sz="3000" dirty="0" smtClean="0"/>
              <a:t>時間</a:t>
            </a:r>
            <a:endParaRPr lang="en-US" altLang="ja-JP" sz="3000" dirty="0" smtClean="0"/>
          </a:p>
          <a:p>
            <a:pPr marL="0" lvl="0" indent="0" fontAlgn="auto">
              <a:spcBef>
                <a:spcPts val="0"/>
              </a:spcBef>
              <a:spcAft>
                <a:spcPts val="0"/>
              </a:spcAft>
              <a:buClrTx/>
              <a:buSzTx/>
              <a:buNone/>
            </a:pPr>
            <a:r>
              <a:rPr lang="ja-JP" altLang="en-US" sz="3000" dirty="0" smtClean="0"/>
              <a:t>速度分解能＝</a:t>
            </a:r>
            <a:r>
              <a:rPr lang="en-US" altLang="ja-JP" sz="2800" dirty="0"/>
              <a:t>0.0004km/s</a:t>
            </a:r>
            <a:r>
              <a:rPr lang="ja-JP" altLang="en-US" sz="2800" dirty="0"/>
              <a:t>（＝</a:t>
            </a:r>
            <a:r>
              <a:rPr lang="en-US" altLang="ja-JP" sz="2800" dirty="0" smtClean="0">
                <a:solidFill>
                  <a:srgbClr val="FF0000"/>
                </a:solidFill>
              </a:rPr>
              <a:t>40cm/s</a:t>
            </a:r>
            <a:r>
              <a:rPr lang="ja-JP" altLang="en-US" sz="2800" dirty="0" smtClean="0"/>
              <a:t>）</a:t>
            </a:r>
            <a:endParaRPr lang="en-US" altLang="ja-JP" sz="3000" dirty="0" smtClean="0"/>
          </a:p>
          <a:p>
            <a:pPr marL="0" indent="0" fontAlgn="auto">
              <a:spcBef>
                <a:spcPts val="0"/>
              </a:spcBef>
              <a:spcAft>
                <a:spcPts val="0"/>
              </a:spcAft>
              <a:buClrTx/>
              <a:buSzTx/>
              <a:buNone/>
            </a:pPr>
            <a:r>
              <a:rPr lang="ja-JP" altLang="en-US" sz="3000" dirty="0" smtClean="0"/>
              <a:t>ノイズレベル＝</a:t>
            </a:r>
            <a:r>
              <a:rPr lang="en-US" altLang="ja-JP" sz="3000" dirty="0" smtClean="0">
                <a:solidFill>
                  <a:srgbClr val="FF0000"/>
                </a:solidFill>
              </a:rPr>
              <a:t>40 </a:t>
            </a:r>
            <a:r>
              <a:rPr lang="en-US" altLang="ja-JP" sz="3000" dirty="0" err="1" smtClean="0">
                <a:solidFill>
                  <a:srgbClr val="FF0000"/>
                </a:solidFill>
              </a:rPr>
              <a:t>mK</a:t>
            </a:r>
            <a:r>
              <a:rPr lang="ja-JP" altLang="en-US" sz="2400" dirty="0" smtClean="0">
                <a:solidFill>
                  <a:schemeClr val="tx1"/>
                </a:solidFill>
              </a:rPr>
              <a:t>（</a:t>
            </a:r>
            <a:r>
              <a:rPr lang="en-US" altLang="ja-JP" sz="2400" dirty="0">
                <a:solidFill>
                  <a:schemeClr val="tx1"/>
                </a:solidFill>
              </a:rPr>
              <a:t> </a:t>
            </a:r>
            <a:r>
              <a:rPr lang="en-US" altLang="ja-JP" sz="2400" dirty="0" smtClean="0">
                <a:solidFill>
                  <a:schemeClr val="tx1"/>
                </a:solidFill>
              </a:rPr>
              <a:t>in T</a:t>
            </a:r>
            <a:r>
              <a:rPr lang="en-US" altLang="ja-JP" sz="2400" baseline="-25000" dirty="0" smtClean="0">
                <a:solidFill>
                  <a:schemeClr val="tx1"/>
                </a:solidFill>
              </a:rPr>
              <a:t>a</a:t>
            </a:r>
            <a:r>
              <a:rPr lang="en-US" altLang="ja-JP" sz="2400" baseline="30000" dirty="0">
                <a:solidFill>
                  <a:schemeClr val="tx1"/>
                </a:solidFill>
              </a:rPr>
              <a:t>* </a:t>
            </a:r>
            <a:r>
              <a:rPr lang="ja-JP" altLang="en-US" sz="2400" dirty="0" smtClean="0">
                <a:solidFill>
                  <a:schemeClr val="tx1"/>
                </a:solidFill>
              </a:rPr>
              <a:t>）</a:t>
            </a:r>
            <a:endParaRPr lang="en-US" altLang="ja-JP" sz="2400" dirty="0">
              <a:solidFill>
                <a:schemeClr val="tx1"/>
              </a:solidFill>
            </a:endParaRPr>
          </a:p>
        </p:txBody>
      </p:sp>
      <p:sp>
        <p:nvSpPr>
          <p:cNvPr id="4" name="スライド番号プレースホルダー 3"/>
          <p:cNvSpPr>
            <a:spLocks noGrp="1"/>
          </p:cNvSpPr>
          <p:nvPr>
            <p:ph type="sldNum" sz="quarter" idx="12"/>
          </p:nvPr>
        </p:nvSpPr>
        <p:spPr/>
        <p:txBody>
          <a:bodyPr/>
          <a:lstStyle/>
          <a:p>
            <a:pPr>
              <a:defRPr/>
            </a:pPr>
            <a:fld id="{2097ABA7-077F-3644-A9BF-0FFDF7F95F35}" type="slidenum">
              <a:rPr lang="en-US" altLang="ja-JP" smtClean="0"/>
              <a:pPr>
                <a:defRPr/>
              </a:pPr>
              <a:t>5</a:t>
            </a:fld>
            <a:endParaRPr lang="en-US" altLang="ja-JP" dirty="0"/>
          </a:p>
        </p:txBody>
      </p:sp>
    </p:spTree>
    <p:extLst>
      <p:ext uri="{BB962C8B-B14F-4D97-AF65-F5344CB8AC3E}">
        <p14:creationId xmlns:p14="http://schemas.microsoft.com/office/powerpoint/2010/main" val="1561318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094" y="1967972"/>
            <a:ext cx="8640751" cy="3729443"/>
          </a:xfrm>
        </p:spPr>
      </p:pic>
      <p:sp>
        <p:nvSpPr>
          <p:cNvPr id="4" name="スライド番号プレースホルダー 3"/>
          <p:cNvSpPr>
            <a:spLocks noGrp="1"/>
          </p:cNvSpPr>
          <p:nvPr>
            <p:ph type="sldNum" sz="quarter" idx="12"/>
          </p:nvPr>
        </p:nvSpPr>
        <p:spPr/>
        <p:txBody>
          <a:bodyPr/>
          <a:lstStyle/>
          <a:p>
            <a:pPr>
              <a:defRPr/>
            </a:pPr>
            <a:fld id="{2097ABA7-077F-3644-A9BF-0FFDF7F95F35}" type="slidenum">
              <a:rPr lang="en-US" altLang="ja-JP" smtClean="0"/>
              <a:pPr>
                <a:defRPr/>
              </a:pPr>
              <a:t>6</a:t>
            </a:fld>
            <a:endParaRPr lang="en-US" altLang="ja-JP" dirty="0"/>
          </a:p>
        </p:txBody>
      </p:sp>
      <p:sp>
        <p:nvSpPr>
          <p:cNvPr id="6" name="テキスト ボックス 5"/>
          <p:cNvSpPr txBox="1"/>
          <p:nvPr/>
        </p:nvSpPr>
        <p:spPr>
          <a:xfrm>
            <a:off x="745588" y="1506307"/>
            <a:ext cx="954107" cy="400110"/>
          </a:xfrm>
          <a:prstGeom prst="rect">
            <a:avLst/>
          </a:prstGeom>
          <a:noFill/>
        </p:spPr>
        <p:txBody>
          <a:bodyPr wrap="none" rtlCol="0">
            <a:spAutoFit/>
          </a:bodyPr>
          <a:lstStyle/>
          <a:p>
            <a:r>
              <a:rPr kumimoji="1" lang="en-US" altLang="ja-JP" sz="2000" dirty="0" smtClean="0"/>
              <a:t>TMC-1</a:t>
            </a:r>
            <a:endParaRPr kumimoji="1" lang="ja-JP" altLang="en-US" sz="2000" dirty="0"/>
          </a:p>
        </p:txBody>
      </p:sp>
    </p:spTree>
    <p:extLst>
      <p:ext uri="{BB962C8B-B14F-4D97-AF65-F5344CB8AC3E}">
        <p14:creationId xmlns:p14="http://schemas.microsoft.com/office/powerpoint/2010/main" val="1946483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291" y="411855"/>
            <a:ext cx="6231988" cy="1016960"/>
          </a:xfrm>
        </p:spPr>
        <p:txBody>
          <a:bodyPr/>
          <a:lstStyle/>
          <a:p>
            <a:r>
              <a:rPr kumimoji="1" lang="en-US" altLang="ja-JP" dirty="0" smtClean="0"/>
              <a:t>HC</a:t>
            </a:r>
            <a:r>
              <a:rPr kumimoji="1" lang="en-US" altLang="ja-JP" baseline="-25000" dirty="0" smtClean="0"/>
              <a:t>3</a:t>
            </a:r>
            <a:r>
              <a:rPr kumimoji="1" lang="en-US" altLang="ja-JP" dirty="0" smtClean="0"/>
              <a:t>N</a:t>
            </a:r>
            <a:r>
              <a:rPr lang="ja-JP" altLang="en-US" dirty="0" smtClean="0"/>
              <a:t>分子</a:t>
            </a:r>
            <a:r>
              <a:rPr kumimoji="1" lang="ja-JP" altLang="en-US" dirty="0" smtClean="0"/>
              <a:t>輝線の</a:t>
            </a:r>
            <a:r>
              <a:rPr kumimoji="1" lang="en-US" altLang="ja-JP" dirty="0" smtClean="0"/>
              <a:t/>
            </a:r>
            <a:br>
              <a:rPr kumimoji="1" lang="en-US" altLang="ja-JP" dirty="0" smtClean="0"/>
            </a:br>
            <a:r>
              <a:rPr kumimoji="1" lang="ja-JP" altLang="en-US" dirty="0" smtClean="0"/>
              <a:t>サテライトの解析</a:t>
            </a:r>
            <a:endParaRPr kumimoji="1" lang="ja-JP" altLang="en-US" dirty="0"/>
          </a:p>
        </p:txBody>
      </p:sp>
      <p:sp>
        <p:nvSpPr>
          <p:cNvPr id="3" name="コンテンツ プレースホルダー 2"/>
          <p:cNvSpPr>
            <a:spLocks noGrp="1"/>
          </p:cNvSpPr>
          <p:nvPr>
            <p:ph idx="1"/>
          </p:nvPr>
        </p:nvSpPr>
        <p:spPr>
          <a:xfrm>
            <a:off x="418511" y="1644202"/>
            <a:ext cx="8435072" cy="687070"/>
          </a:xfrm>
        </p:spPr>
        <p:txBody>
          <a:bodyPr/>
          <a:lstStyle/>
          <a:p>
            <a:r>
              <a:rPr kumimoji="1" lang="ja-JP" altLang="en-US" sz="3000" dirty="0" smtClean="0"/>
              <a:t>特徴：光学的に薄い→ガウス型のスペクトル</a:t>
            </a:r>
            <a:endParaRPr kumimoji="1" lang="ja-JP" altLang="en-US" sz="3000" dirty="0"/>
          </a:p>
        </p:txBody>
      </p:sp>
      <p:sp>
        <p:nvSpPr>
          <p:cNvPr id="4" name="スライド番号プレースホルダー 3"/>
          <p:cNvSpPr>
            <a:spLocks noGrp="1"/>
          </p:cNvSpPr>
          <p:nvPr>
            <p:ph type="sldNum" sz="quarter" idx="12"/>
          </p:nvPr>
        </p:nvSpPr>
        <p:spPr/>
        <p:txBody>
          <a:bodyPr/>
          <a:lstStyle/>
          <a:p>
            <a:pPr>
              <a:defRPr/>
            </a:pPr>
            <a:fld id="{2097ABA7-077F-3644-A9BF-0FFDF7F95F35}" type="slidenum">
              <a:rPr lang="en-US" altLang="ja-JP" smtClean="0"/>
              <a:pPr>
                <a:defRPr/>
              </a:pPr>
              <a:t>7</a:t>
            </a:fld>
            <a:endParaRPr lang="en-US" altLang="ja-JP"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239" y="2531826"/>
            <a:ext cx="4925106" cy="3600000"/>
          </a:xfrm>
          <a:prstGeom prst="rect">
            <a:avLst/>
          </a:prstGeom>
        </p:spPr>
      </p:pic>
      <p:sp>
        <p:nvSpPr>
          <p:cNvPr id="7" name="テキスト ボックス 6"/>
          <p:cNvSpPr txBox="1"/>
          <p:nvPr/>
        </p:nvSpPr>
        <p:spPr>
          <a:xfrm>
            <a:off x="5343617" y="2331272"/>
            <a:ext cx="3868367" cy="5016758"/>
          </a:xfrm>
          <a:prstGeom prst="rect">
            <a:avLst/>
          </a:prstGeom>
          <a:noFill/>
        </p:spPr>
        <p:txBody>
          <a:bodyPr wrap="none" rtlCol="0">
            <a:spAutoFit/>
          </a:bodyPr>
          <a:lstStyle/>
          <a:p>
            <a:r>
              <a:rPr lang="ja-JP" altLang="en-US" sz="2000" dirty="0" smtClean="0"/>
              <a:t>●４つの速度成分（単純なガウス</a:t>
            </a:r>
            <a:endParaRPr lang="en-US" altLang="ja-JP" sz="2000" dirty="0" smtClean="0"/>
          </a:p>
          <a:p>
            <a:r>
              <a:rPr lang="ja-JP" altLang="en-US" sz="2000" dirty="0" smtClean="0"/>
              <a:t>関数の和）</a:t>
            </a:r>
            <a:r>
              <a:rPr kumimoji="1" lang="ja-JP" altLang="en-US" sz="2000" dirty="0" smtClean="0"/>
              <a:t>でよくフィットできる。</a:t>
            </a:r>
            <a:endParaRPr kumimoji="1" lang="en-US" altLang="ja-JP" sz="2000" dirty="0" smtClean="0"/>
          </a:p>
          <a:p>
            <a:r>
              <a:rPr lang="ja-JP" altLang="en-US" sz="2000" dirty="0" smtClean="0"/>
              <a:t>４つのサブフィラメント（ファイバー）</a:t>
            </a:r>
            <a:endParaRPr lang="en-US" altLang="ja-JP" sz="2000" dirty="0" smtClean="0"/>
          </a:p>
          <a:p>
            <a:r>
              <a:rPr lang="ja-JP" altLang="en-US" sz="2000" dirty="0" smtClean="0"/>
              <a:t>がある。</a:t>
            </a:r>
            <a:endParaRPr lang="en-US" altLang="ja-JP" sz="2000" dirty="0"/>
          </a:p>
          <a:p>
            <a:r>
              <a:rPr kumimoji="1" lang="ja-JP" altLang="en-US" sz="2000" dirty="0" smtClean="0"/>
              <a:t>●</a:t>
            </a:r>
            <a:r>
              <a:rPr lang="en-US" altLang="ja-JP" sz="2000" dirty="0"/>
              <a:t>r</a:t>
            </a:r>
            <a:r>
              <a:rPr kumimoji="1" lang="en-US" altLang="ja-JP" sz="2000" dirty="0" smtClean="0"/>
              <a:t>educed χ</a:t>
            </a:r>
            <a:r>
              <a:rPr kumimoji="1" lang="en-US" altLang="ja-JP" sz="2000" baseline="30000" dirty="0" smtClean="0"/>
              <a:t>2</a:t>
            </a:r>
            <a:r>
              <a:rPr kumimoji="1" lang="ja-JP" altLang="en-US" sz="2000" dirty="0" smtClean="0"/>
              <a:t>は</a:t>
            </a:r>
            <a:r>
              <a:rPr kumimoji="1" lang="en-US" altLang="ja-JP" sz="2000" dirty="0" smtClean="0"/>
              <a:t>1.0016 </a:t>
            </a:r>
            <a:r>
              <a:rPr kumimoji="1" lang="ja-JP" altLang="en-US" sz="2000" dirty="0" smtClean="0"/>
              <a:t>である。</a:t>
            </a:r>
            <a:endParaRPr kumimoji="1" lang="en-US" altLang="ja-JP" sz="2000" dirty="0" smtClean="0"/>
          </a:p>
          <a:p>
            <a:r>
              <a:rPr lang="ja-JP" altLang="en-US" sz="2000" dirty="0" smtClean="0"/>
              <a:t>●４つの成分の中心速度は、</a:t>
            </a:r>
            <a:endParaRPr lang="en-US" altLang="ja-JP" sz="2000" dirty="0" smtClean="0"/>
          </a:p>
          <a:p>
            <a:r>
              <a:rPr lang="ja-JP" altLang="en-US" sz="2000" dirty="0" smtClean="0"/>
              <a:t>小さい順に、</a:t>
            </a:r>
            <a:endParaRPr lang="en-US" altLang="ja-JP" sz="2000" dirty="0" smtClean="0"/>
          </a:p>
          <a:p>
            <a:r>
              <a:rPr lang="en-US" altLang="ja-JP" sz="2000" dirty="0" smtClean="0"/>
              <a:t>A=5.7271±0.0018 </a:t>
            </a:r>
            <a:r>
              <a:rPr lang="en-US" altLang="ja-JP" sz="2000" dirty="0"/>
              <a:t>km/s,</a:t>
            </a:r>
          </a:p>
          <a:p>
            <a:r>
              <a:rPr lang="en-US" altLang="ja-JP" sz="2000" dirty="0" smtClean="0"/>
              <a:t>B=5.9014±0.0065 </a:t>
            </a:r>
            <a:r>
              <a:rPr lang="en-US" altLang="ja-JP" sz="2000" dirty="0"/>
              <a:t>km/s,</a:t>
            </a:r>
          </a:p>
          <a:p>
            <a:r>
              <a:rPr lang="en-US" altLang="ja-JP" sz="2000" dirty="0" smtClean="0"/>
              <a:t>C=6.0636 ±0.0065 </a:t>
            </a:r>
            <a:r>
              <a:rPr lang="en-US" altLang="ja-JP" sz="2000" dirty="0"/>
              <a:t>km/s,</a:t>
            </a:r>
          </a:p>
          <a:p>
            <a:r>
              <a:rPr lang="en-US" altLang="ja-JP" sz="2000" dirty="0" smtClean="0"/>
              <a:t>D=6.1602±0.0061 </a:t>
            </a:r>
            <a:r>
              <a:rPr lang="en-US" altLang="ja-JP" sz="2000" dirty="0"/>
              <a:t>km/s,</a:t>
            </a:r>
          </a:p>
          <a:p>
            <a:r>
              <a:rPr lang="ja-JP" altLang="en-US" sz="2000" dirty="0" smtClean="0"/>
              <a:t>である。</a:t>
            </a:r>
            <a:r>
              <a:rPr lang="ja-JP" altLang="en-US" sz="2000" dirty="0" smtClean="0">
                <a:solidFill>
                  <a:srgbClr val="FF0000"/>
                </a:solidFill>
              </a:rPr>
              <a:t>→サブフィラメント</a:t>
            </a:r>
            <a:endParaRPr lang="en-US" altLang="ja-JP" sz="2000" dirty="0" smtClean="0">
              <a:solidFill>
                <a:srgbClr val="FF0000"/>
              </a:solidFill>
            </a:endParaRPr>
          </a:p>
          <a:p>
            <a:r>
              <a:rPr lang="ja-JP" altLang="en-US" sz="2000" dirty="0" smtClean="0"/>
              <a:t>●速度分散は、</a:t>
            </a:r>
            <a:r>
              <a:rPr lang="en-US" altLang="ja-JP" sz="2000" dirty="0" smtClean="0"/>
              <a:t>0.05〜0.09 km/s</a:t>
            </a:r>
          </a:p>
          <a:p>
            <a:r>
              <a:rPr lang="ja-JP" altLang="en-US" sz="2000" dirty="0" smtClean="0"/>
              <a:t>程度である。</a:t>
            </a:r>
            <a:endParaRPr lang="en-US" altLang="ja-JP" sz="2000" dirty="0" smtClean="0"/>
          </a:p>
          <a:p>
            <a:endParaRPr kumimoji="1" lang="en-US" altLang="ja-JP" sz="2000" dirty="0" smtClean="0"/>
          </a:p>
          <a:p>
            <a:endParaRPr kumimoji="1" lang="en-US" altLang="ja-JP" sz="2000" dirty="0" smtClean="0"/>
          </a:p>
        </p:txBody>
      </p:sp>
    </p:spTree>
    <p:extLst>
      <p:ext uri="{BB962C8B-B14F-4D97-AF65-F5344CB8AC3E}">
        <p14:creationId xmlns:p14="http://schemas.microsoft.com/office/powerpoint/2010/main" val="540864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76848"/>
            <a:ext cx="5500468" cy="863600"/>
          </a:xfrm>
        </p:spPr>
        <p:txBody>
          <a:bodyPr/>
          <a:lstStyle/>
          <a:p>
            <a:r>
              <a:rPr kumimoji="1" lang="en-US" altLang="ja-JP" dirty="0" smtClean="0"/>
              <a:t>CCS</a:t>
            </a:r>
            <a:r>
              <a:rPr kumimoji="1" lang="ja-JP" altLang="en-US" dirty="0" smtClean="0"/>
              <a:t>分子輝線の解析</a:t>
            </a:r>
            <a:endParaRPr kumimoji="1" lang="ja-JP" altLang="en-US" dirty="0"/>
          </a:p>
        </p:txBody>
      </p:sp>
      <p:sp>
        <p:nvSpPr>
          <p:cNvPr id="3" name="コンテンツ プレースホルダー 2"/>
          <p:cNvSpPr>
            <a:spLocks noGrp="1"/>
          </p:cNvSpPr>
          <p:nvPr>
            <p:ph idx="1"/>
          </p:nvPr>
        </p:nvSpPr>
        <p:spPr>
          <a:xfrm>
            <a:off x="461963" y="1240448"/>
            <a:ext cx="7772400" cy="656102"/>
          </a:xfrm>
        </p:spPr>
        <p:txBody>
          <a:bodyPr/>
          <a:lstStyle/>
          <a:p>
            <a:r>
              <a:rPr kumimoji="1" lang="ja-JP" altLang="en-US" sz="3000" dirty="0" smtClean="0"/>
              <a:t>光学的に薄くない→４成分の</a:t>
            </a:r>
            <a:r>
              <a:rPr kumimoji="1" lang="ja-JP" altLang="en-US" sz="3000" smtClean="0"/>
              <a:t>輻射輸送</a:t>
            </a:r>
            <a:endParaRPr kumimoji="1" lang="ja-JP" altLang="en-US" sz="3000" dirty="0"/>
          </a:p>
        </p:txBody>
      </p:sp>
      <p:sp>
        <p:nvSpPr>
          <p:cNvPr id="4" name="スライド番号プレースホルダー 3"/>
          <p:cNvSpPr>
            <a:spLocks noGrp="1"/>
          </p:cNvSpPr>
          <p:nvPr>
            <p:ph type="sldNum" sz="quarter" idx="12"/>
          </p:nvPr>
        </p:nvSpPr>
        <p:spPr/>
        <p:txBody>
          <a:bodyPr/>
          <a:lstStyle/>
          <a:p>
            <a:pPr>
              <a:defRPr/>
            </a:pPr>
            <a:fld id="{2097ABA7-077F-3644-A9BF-0FFDF7F95F35}" type="slidenum">
              <a:rPr lang="en-US" altLang="ja-JP" smtClean="0"/>
              <a:pPr>
                <a:defRPr/>
              </a:pPr>
              <a:t>8</a:t>
            </a:fld>
            <a:endParaRPr lang="en-US" altLang="ja-JP"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147" y="1854346"/>
            <a:ext cx="4602294" cy="360000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899" y="5496550"/>
            <a:ext cx="4324091" cy="900000"/>
          </a:xfrm>
          <a:prstGeom prst="rect">
            <a:avLst/>
          </a:prstGeom>
        </p:spPr>
      </p:pic>
      <p:sp>
        <p:nvSpPr>
          <p:cNvPr id="7" name="テキスト ボックス 6"/>
          <p:cNvSpPr txBox="1"/>
          <p:nvPr/>
        </p:nvSpPr>
        <p:spPr>
          <a:xfrm>
            <a:off x="4873279" y="2020536"/>
            <a:ext cx="4270721" cy="4708981"/>
          </a:xfrm>
          <a:prstGeom prst="rect">
            <a:avLst/>
          </a:prstGeom>
          <a:noFill/>
        </p:spPr>
        <p:txBody>
          <a:bodyPr wrap="none" rtlCol="0">
            <a:spAutoFit/>
          </a:bodyPr>
          <a:lstStyle/>
          <a:p>
            <a:r>
              <a:rPr kumimoji="1" lang="ja-JP" altLang="en-US" sz="2000" dirty="0" smtClean="0"/>
              <a:t>●</a:t>
            </a:r>
            <a:r>
              <a:rPr kumimoji="1" lang="en-US" altLang="ja-JP" sz="2000" dirty="0" smtClean="0"/>
              <a:t>CCS</a:t>
            </a:r>
            <a:r>
              <a:rPr kumimoji="1" lang="ja-JP" altLang="en-US" sz="2000" dirty="0" smtClean="0"/>
              <a:t>分子輝線は光学的に</a:t>
            </a:r>
            <a:r>
              <a:rPr lang="ja-JP" altLang="en-US" sz="2000" dirty="0" smtClean="0"/>
              <a:t>薄くない。</a:t>
            </a:r>
            <a:endParaRPr kumimoji="1" lang="en-US" altLang="ja-JP" sz="2000" dirty="0" smtClean="0"/>
          </a:p>
          <a:p>
            <a:r>
              <a:rPr kumimoji="1" lang="ja-JP" altLang="en-US" sz="2000" dirty="0" smtClean="0"/>
              <a:t>●４つの速度成分</a:t>
            </a:r>
            <a:r>
              <a:rPr kumimoji="1" lang="en-US" altLang="ja-JP" sz="2000" dirty="0" smtClean="0"/>
              <a:t>A~D</a:t>
            </a:r>
            <a:r>
              <a:rPr kumimoji="1" lang="ja-JP" altLang="en-US" sz="2000" dirty="0" smtClean="0"/>
              <a:t>の視線上</a:t>
            </a:r>
            <a:endParaRPr kumimoji="1" lang="en-US" altLang="ja-JP" sz="2000" dirty="0" smtClean="0"/>
          </a:p>
          <a:p>
            <a:r>
              <a:rPr lang="ja-JP" altLang="en-US" sz="2000" dirty="0" smtClean="0"/>
              <a:t>での並び順を決める必要がある。</a:t>
            </a:r>
            <a:endParaRPr lang="en-US" altLang="ja-JP" sz="2000" dirty="0" smtClean="0"/>
          </a:p>
          <a:p>
            <a:r>
              <a:rPr lang="ja-JP" altLang="en-US" sz="2000" dirty="0" smtClean="0"/>
              <a:t>●</a:t>
            </a:r>
            <a:r>
              <a:rPr lang="en-US" altLang="ja-JP" sz="2000" dirty="0" smtClean="0"/>
              <a:t>4!=24</a:t>
            </a:r>
            <a:r>
              <a:rPr lang="ja-JP" altLang="en-US" sz="2000" dirty="0" smtClean="0"/>
              <a:t>通りの並び順について、</a:t>
            </a:r>
            <a:endParaRPr lang="en-US" altLang="ja-JP" sz="2000" dirty="0" smtClean="0"/>
          </a:p>
          <a:p>
            <a:r>
              <a:rPr lang="ja-JP" altLang="en-US" sz="2000" dirty="0" smtClean="0"/>
              <a:t>各成分の励起温度と光学的厚さを</a:t>
            </a:r>
            <a:endParaRPr lang="en-US" altLang="ja-JP" sz="2000" dirty="0" smtClean="0"/>
          </a:p>
          <a:p>
            <a:r>
              <a:rPr lang="ja-JP" altLang="en-US" sz="2000" dirty="0" smtClean="0"/>
              <a:t>フリーパラメータにして、輻射輸送を</a:t>
            </a:r>
            <a:endParaRPr lang="en-US" altLang="ja-JP" sz="2000" dirty="0" smtClean="0"/>
          </a:p>
          <a:p>
            <a:r>
              <a:rPr lang="ja-JP" altLang="en-US" sz="2000" dirty="0" smtClean="0"/>
              <a:t>解いてデータをフィットする。</a:t>
            </a:r>
            <a:endParaRPr lang="en-US" altLang="ja-JP" sz="2000" dirty="0" smtClean="0"/>
          </a:p>
          <a:p>
            <a:r>
              <a:rPr lang="ja-JP" altLang="en-US" sz="2000" dirty="0" smtClean="0"/>
              <a:t>●ベストフィットを与える並び順は、</a:t>
            </a:r>
            <a:endParaRPr lang="en-US" altLang="ja-JP" sz="2000" dirty="0" smtClean="0"/>
          </a:p>
          <a:p>
            <a:r>
              <a:rPr lang="ja-JP" altLang="en-US" sz="2000" dirty="0" smtClean="0"/>
              <a:t>観測者から遠いところから、</a:t>
            </a:r>
            <a:endParaRPr lang="en-US" altLang="ja-JP" sz="2000" dirty="0" smtClean="0"/>
          </a:p>
          <a:p>
            <a:r>
              <a:rPr lang="ja-JP" altLang="en-US" sz="2000" dirty="0" smtClean="0"/>
              <a:t>　　　　</a:t>
            </a:r>
            <a:r>
              <a:rPr lang="en-US" altLang="ja-JP" sz="2000" dirty="0" smtClean="0"/>
              <a:t>A</a:t>
            </a:r>
            <a:r>
              <a:rPr lang="ja-JP" altLang="en-US" sz="2000" dirty="0" smtClean="0"/>
              <a:t>→</a:t>
            </a:r>
            <a:r>
              <a:rPr lang="en-US" altLang="ja-JP" sz="2000" dirty="0" smtClean="0"/>
              <a:t>B</a:t>
            </a:r>
            <a:r>
              <a:rPr lang="ja-JP" altLang="en-US" sz="2000" dirty="0"/>
              <a:t> → </a:t>
            </a:r>
            <a:r>
              <a:rPr lang="en-US" altLang="ja-JP" sz="2000" dirty="0" smtClean="0"/>
              <a:t>C</a:t>
            </a:r>
            <a:r>
              <a:rPr lang="ja-JP" altLang="en-US" sz="2000" dirty="0"/>
              <a:t> → </a:t>
            </a:r>
            <a:r>
              <a:rPr lang="en-US" altLang="ja-JP" sz="2000" dirty="0" smtClean="0"/>
              <a:t>D </a:t>
            </a:r>
          </a:p>
          <a:p>
            <a:r>
              <a:rPr lang="ja-JP" altLang="en-US" sz="2000" dirty="0" smtClean="0"/>
              <a:t>の順に並んだ場合である。</a:t>
            </a:r>
            <a:endParaRPr lang="en-US" altLang="ja-JP" sz="2000" dirty="0" smtClean="0"/>
          </a:p>
          <a:p>
            <a:r>
              <a:rPr lang="ja-JP" altLang="en-US" sz="2000" dirty="0" smtClean="0"/>
              <a:t>ベストフィットの</a:t>
            </a:r>
            <a:r>
              <a:rPr lang="en-US" altLang="ja-JP" sz="2000" dirty="0" smtClean="0"/>
              <a:t>reduced </a:t>
            </a:r>
            <a:r>
              <a:rPr lang="en-US" altLang="ja-JP" sz="2000" dirty="0"/>
              <a:t>χ</a:t>
            </a:r>
            <a:r>
              <a:rPr lang="en-US" altLang="ja-JP" sz="2000" baseline="30000" dirty="0"/>
              <a:t>2</a:t>
            </a:r>
            <a:r>
              <a:rPr lang="ja-JP" altLang="en-US" sz="2000" dirty="0"/>
              <a:t>は</a:t>
            </a:r>
            <a:r>
              <a:rPr lang="en-US" altLang="ja-JP" sz="2000" dirty="0" smtClean="0"/>
              <a:t>1.063</a:t>
            </a:r>
          </a:p>
          <a:p>
            <a:r>
              <a:rPr lang="ja-JP" altLang="en-US" sz="2000" dirty="0" smtClean="0"/>
              <a:t>である。</a:t>
            </a:r>
            <a:r>
              <a:rPr lang="en-US" altLang="ja-JP" sz="2000" dirty="0" smtClean="0"/>
              <a:t> </a:t>
            </a:r>
            <a:endParaRPr lang="en-US" altLang="ja-JP" sz="2000" dirty="0"/>
          </a:p>
          <a:p>
            <a:endParaRPr lang="en-US" altLang="ja-JP" sz="2000" dirty="0" smtClean="0"/>
          </a:p>
          <a:p>
            <a:endParaRPr kumimoji="1" lang="ja-JP" altLang="en-US" sz="2000" dirty="0"/>
          </a:p>
        </p:txBody>
      </p:sp>
    </p:spTree>
    <p:extLst>
      <p:ext uri="{BB962C8B-B14F-4D97-AF65-F5344CB8AC3E}">
        <p14:creationId xmlns:p14="http://schemas.microsoft.com/office/powerpoint/2010/main" val="230043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73258" y="835073"/>
            <a:ext cx="7772400" cy="1598637"/>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800" dirty="0" smtClean="0"/>
              <a:t>●低い速度ほど</a:t>
            </a:r>
            <a:r>
              <a:rPr lang="ja-JP" altLang="en-US" sz="2800" dirty="0" smtClean="0"/>
              <a:t>視線上の遠方に位置する。</a:t>
            </a:r>
            <a:endParaRPr lang="en-US" altLang="ja-JP" sz="2800" dirty="0" smtClean="0"/>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800" dirty="0" smtClean="0"/>
              <a:t>　→全体的な収縮運動を示唆</a:t>
            </a:r>
            <a:endParaRPr kumimoji="1" lang="en-US" altLang="ja-JP" sz="2800" dirty="0" smtClean="0"/>
          </a:p>
        </p:txBody>
      </p:sp>
      <p:sp>
        <p:nvSpPr>
          <p:cNvPr id="4" name="スライド番号プレースホルダー 3"/>
          <p:cNvSpPr>
            <a:spLocks noGrp="1"/>
          </p:cNvSpPr>
          <p:nvPr>
            <p:ph type="sldNum" sz="quarter" idx="12"/>
          </p:nvPr>
        </p:nvSpPr>
        <p:spPr/>
        <p:txBody>
          <a:bodyPr/>
          <a:lstStyle/>
          <a:p>
            <a:pPr>
              <a:defRPr/>
            </a:pPr>
            <a:fld id="{2097ABA7-077F-3644-A9BF-0FFDF7F95F35}" type="slidenum">
              <a:rPr lang="en-US" altLang="ja-JP" smtClean="0"/>
              <a:pPr>
                <a:defRPr/>
              </a:pPr>
              <a:t>9</a:t>
            </a:fld>
            <a:endParaRPr lang="en-US" altLang="ja-JP"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383" y="2237607"/>
            <a:ext cx="6316049" cy="1655999"/>
          </a:xfrm>
          <a:prstGeom prst="rect">
            <a:avLst/>
          </a:prstGeom>
        </p:spPr>
      </p:pic>
      <p:sp>
        <p:nvSpPr>
          <p:cNvPr id="7" name="コンテンツ プレースホルダー 2"/>
          <p:cNvSpPr txBox="1">
            <a:spLocks/>
          </p:cNvSpPr>
          <p:nvPr/>
        </p:nvSpPr>
        <p:spPr bwMode="auto">
          <a:xfrm>
            <a:off x="444303" y="4347960"/>
            <a:ext cx="8460546" cy="159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4080"/>
              </a:buClr>
              <a:buSzPct val="80000"/>
              <a:buFont typeface="Wingdings" pitchFamily="-111" charset="2"/>
              <a:buChar char="n"/>
              <a:defRPr kumimoji="1" sz="3200">
                <a:solidFill>
                  <a:srgbClr val="262626"/>
                </a:solidFill>
                <a:latin typeface="Osaka"/>
                <a:ea typeface="Osaka"/>
                <a:cs typeface="Osaka"/>
              </a:defRPr>
            </a:lvl1pPr>
            <a:lvl2pPr marL="742950" indent="-285750" algn="l" rtl="0" eaLnBrk="1" fontAlgn="base" hangingPunct="1">
              <a:spcBef>
                <a:spcPct val="20000"/>
              </a:spcBef>
              <a:spcAft>
                <a:spcPct val="0"/>
              </a:spcAft>
              <a:buClr>
                <a:srgbClr val="004080"/>
              </a:buClr>
              <a:buSzPct val="80000"/>
              <a:buFont typeface="Wingdings" pitchFamily="-111" charset="2"/>
              <a:buChar char="n"/>
              <a:defRPr kumimoji="1" sz="2800">
                <a:solidFill>
                  <a:srgbClr val="262626"/>
                </a:solidFill>
                <a:latin typeface="Osaka"/>
                <a:ea typeface="Osaka"/>
                <a:cs typeface="Osaka"/>
              </a:defRPr>
            </a:lvl2pPr>
            <a:lvl3pPr marL="1143000" indent="-228600" algn="l" rtl="0" eaLnBrk="1" fontAlgn="base" hangingPunct="1">
              <a:spcBef>
                <a:spcPct val="20000"/>
              </a:spcBef>
              <a:spcAft>
                <a:spcPct val="0"/>
              </a:spcAft>
              <a:buClr>
                <a:srgbClr val="004080"/>
              </a:buClr>
              <a:buSzPct val="80000"/>
              <a:buFont typeface="Wingdings" pitchFamily="-111" charset="2"/>
              <a:buChar char="n"/>
              <a:defRPr kumimoji="1" sz="2400">
                <a:solidFill>
                  <a:srgbClr val="262626"/>
                </a:solidFill>
                <a:latin typeface="Osaka"/>
                <a:ea typeface="Osaka"/>
                <a:cs typeface="Osaka"/>
              </a:defRPr>
            </a:lvl3pPr>
            <a:lvl4pPr marL="1600200" indent="-228600" algn="l" rtl="0" eaLnBrk="1" fontAlgn="base" hangingPunct="1">
              <a:spcBef>
                <a:spcPct val="20000"/>
              </a:spcBef>
              <a:spcAft>
                <a:spcPct val="0"/>
              </a:spcAft>
              <a:buClr>
                <a:srgbClr val="004080"/>
              </a:buClr>
              <a:buSzPct val="80000"/>
              <a:buFont typeface="Wingdings" pitchFamily="-111" charset="2"/>
              <a:buChar char="n"/>
              <a:defRPr kumimoji="1" sz="2000">
                <a:solidFill>
                  <a:srgbClr val="262626"/>
                </a:solidFill>
                <a:latin typeface="Osaka"/>
                <a:ea typeface="Osaka"/>
                <a:cs typeface="Osaka"/>
              </a:defRPr>
            </a:lvl4pPr>
            <a:lvl5pPr marL="2057400" indent="-228600" algn="l" rtl="0" eaLnBrk="1" fontAlgn="base" hangingPunct="1">
              <a:spcBef>
                <a:spcPct val="20000"/>
              </a:spcBef>
              <a:spcAft>
                <a:spcPct val="0"/>
              </a:spcAft>
              <a:buClr>
                <a:srgbClr val="004080"/>
              </a:buClr>
              <a:buSzPct val="80000"/>
              <a:buFont typeface="Wingdings" pitchFamily="-111" charset="2"/>
              <a:buChar char="n"/>
              <a:defRPr kumimoji="1" sz="2000">
                <a:solidFill>
                  <a:srgbClr val="262626"/>
                </a:solidFill>
                <a:latin typeface="Osaka"/>
                <a:ea typeface="Osaka"/>
                <a:cs typeface="Osaka"/>
              </a:defRPr>
            </a:lvl5pPr>
            <a:lvl6pPr marL="2514600" indent="-228600" algn="l" rtl="0" eaLnBrk="1" fontAlgn="base" hangingPunct="1">
              <a:spcBef>
                <a:spcPct val="20000"/>
              </a:spcBef>
              <a:spcAft>
                <a:spcPct val="0"/>
              </a:spcAft>
              <a:buClr>
                <a:schemeClr val="accent1"/>
              </a:buClr>
              <a:buSzPct val="80000"/>
              <a:buFont typeface="Wingdings" pitchFamily="-111" charset="2"/>
              <a:buChar char="u"/>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80000"/>
              <a:buFont typeface="Wingdings" pitchFamily="-111" charset="2"/>
              <a:buChar char="u"/>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80000"/>
              <a:buFont typeface="Wingdings" pitchFamily="-111" charset="2"/>
              <a:buChar char="u"/>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80000"/>
              <a:buFont typeface="Wingdings" pitchFamily="-111" charset="2"/>
              <a:buChar char="u"/>
              <a:defRPr kumimoji="1" sz="2000">
                <a:solidFill>
                  <a:schemeClr val="tx1"/>
                </a:solidFill>
                <a:latin typeface="+mn-lt"/>
                <a:ea typeface="+mn-ea"/>
              </a:defRPr>
            </a:lvl9pPr>
          </a:lstStyle>
          <a:p>
            <a:pPr marL="0" indent="0" fontAlgn="auto">
              <a:spcBef>
                <a:spcPts val="0"/>
              </a:spcBef>
              <a:spcAft>
                <a:spcPts val="0"/>
              </a:spcAft>
              <a:buClrTx/>
              <a:buSzTx/>
              <a:buFontTx/>
              <a:buNone/>
            </a:pPr>
            <a:r>
              <a:rPr lang="ja-JP" altLang="en-US" sz="2800" kern="0" dirty="0" smtClean="0"/>
              <a:t>●問題：他の並び順でも、それなりによいフィットを与えるものもある。</a:t>
            </a:r>
            <a:r>
              <a:rPr lang="en-US" altLang="ja-JP" sz="2800" kern="0" dirty="0" smtClean="0"/>
              <a:t>(</a:t>
            </a:r>
            <a:r>
              <a:rPr lang="ja-JP" altLang="en-US" sz="2800" kern="0" dirty="0" smtClean="0"/>
              <a:t>例えば、</a:t>
            </a:r>
            <a:r>
              <a:rPr lang="en-US" altLang="ja-JP" sz="2800" kern="0" dirty="0" smtClean="0"/>
              <a:t>ABDC</a:t>
            </a:r>
            <a:r>
              <a:rPr lang="ja-JP" altLang="en-US" sz="2800" kern="0" dirty="0" smtClean="0"/>
              <a:t>など</a:t>
            </a:r>
            <a:r>
              <a:rPr lang="en-US" altLang="ja-JP" sz="2800" kern="0" dirty="0" smtClean="0"/>
              <a:t>)</a:t>
            </a:r>
          </a:p>
          <a:p>
            <a:pPr marL="0" indent="0" fontAlgn="auto">
              <a:spcBef>
                <a:spcPts val="0"/>
              </a:spcBef>
              <a:spcAft>
                <a:spcPts val="0"/>
              </a:spcAft>
              <a:buClrTx/>
              <a:buSzTx/>
              <a:buFontTx/>
              <a:buNone/>
            </a:pPr>
            <a:r>
              <a:rPr lang="ja-JP" altLang="en-US" sz="2800" kern="0" dirty="0" smtClean="0"/>
              <a:t>●この問題を解決するために、より光学的に厚い</a:t>
            </a:r>
            <a:r>
              <a:rPr lang="en-US" altLang="ja-JP" sz="2800" kern="0" dirty="0" smtClean="0"/>
              <a:t>HC</a:t>
            </a:r>
            <a:r>
              <a:rPr lang="en-US" altLang="ja-JP" sz="2800" kern="0" baseline="-25000" dirty="0" smtClean="0"/>
              <a:t>3</a:t>
            </a:r>
            <a:r>
              <a:rPr lang="en-US" altLang="ja-JP" sz="2800" kern="0" dirty="0" smtClean="0"/>
              <a:t>N</a:t>
            </a:r>
            <a:r>
              <a:rPr lang="ja-JP" altLang="en-US" sz="2800" kern="0" dirty="0" smtClean="0"/>
              <a:t>輝線のメイン成分を解析する。</a:t>
            </a:r>
            <a:endParaRPr lang="en-US" altLang="ja-JP" sz="2800" kern="0" dirty="0" smtClean="0"/>
          </a:p>
        </p:txBody>
      </p:sp>
    </p:spTree>
    <p:extLst>
      <p:ext uri="{BB962C8B-B14F-4D97-AF65-F5344CB8AC3E}">
        <p14:creationId xmlns:p14="http://schemas.microsoft.com/office/powerpoint/2010/main" val="747184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名古屋20140109">
  <a:themeElements>
    <a:clrScheme name="">
      <a:dk1>
        <a:srgbClr val="000000"/>
      </a:dk1>
      <a:lt1>
        <a:srgbClr val="FFFFFF"/>
      </a:lt1>
      <a:dk2>
        <a:srgbClr val="CC6600"/>
      </a:dk2>
      <a:lt2>
        <a:srgbClr val="808080"/>
      </a:lt2>
      <a:accent1>
        <a:srgbClr val="FFCC00"/>
      </a:accent1>
      <a:accent2>
        <a:srgbClr val="FF6600"/>
      </a:accent2>
      <a:accent3>
        <a:srgbClr val="FFFFFF"/>
      </a:accent3>
      <a:accent4>
        <a:srgbClr val="000000"/>
      </a:accent4>
      <a:accent5>
        <a:srgbClr val="FFE2AA"/>
      </a:accent5>
      <a:accent6>
        <a:srgbClr val="E75C00"/>
      </a:accent6>
      <a:hlink>
        <a:srgbClr val="FF0066"/>
      </a:hlink>
      <a:folHlink>
        <a:srgbClr val="FF33CC"/>
      </a:folHlink>
    </a:clrScheme>
    <a:fontScheme name="Office テーマ">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テーマ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名古屋20140109.potx</Template>
  <TotalTime>22507</TotalTime>
  <Words>879</Words>
  <Application>Microsoft Macintosh PowerPoint</Application>
  <PresentationFormat>画面に合わせる (4:3)</PresentationFormat>
  <Paragraphs>184</Paragraphs>
  <Slides>18</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18</vt:i4>
      </vt:variant>
    </vt:vector>
  </HeadingPairs>
  <TitlesOfParts>
    <vt:vector size="25" baseType="lpstr">
      <vt:lpstr>Comic Sans MS</vt:lpstr>
      <vt:lpstr>ＭＳ Ｐゴシック</vt:lpstr>
      <vt:lpstr>ＭＳ Ｐ明朝</vt:lpstr>
      <vt:lpstr>Osaka</vt:lpstr>
      <vt:lpstr>Times New Roman</vt:lpstr>
      <vt:lpstr>Wingdings</vt:lpstr>
      <vt:lpstr>名古屋20140109</vt:lpstr>
      <vt:lpstr>Spectral Tomography of  the Line-of-sight Structure of  the Taurus Molecular Cloud 1</vt:lpstr>
      <vt:lpstr>PowerPoint プレゼンテーション</vt:lpstr>
      <vt:lpstr>PowerPoint プレゼンテーション</vt:lpstr>
      <vt:lpstr>PowerPoint プレゼンテーション</vt:lpstr>
      <vt:lpstr>観　測</vt:lpstr>
      <vt:lpstr>PowerPoint プレゼンテーション</vt:lpstr>
      <vt:lpstr>HC3N分子輝線の サテライトの解析</vt:lpstr>
      <vt:lpstr>CCS分子輝線の解析</vt:lpstr>
      <vt:lpstr>PowerPoint プレゼンテーション</vt:lpstr>
      <vt:lpstr>メイン成分の解析</vt:lpstr>
      <vt:lpstr>メイン成分の解析</vt:lpstr>
      <vt:lpstr>PowerPoint プレゼンテーション</vt:lpstr>
      <vt:lpstr>13CO・C18O分子輝線の解析</vt:lpstr>
      <vt:lpstr>PowerPoint プレゼンテーション</vt:lpstr>
      <vt:lpstr>PowerPoint プレゼンテーション</vt:lpstr>
      <vt:lpstr>PowerPoint プレゼンテーション</vt:lpstr>
      <vt:lpstr>PowerPoint プレゼンテーション</vt:lpstr>
      <vt:lpstr>まとめ</vt:lpstr>
    </vt:vector>
  </TitlesOfParts>
  <Company>東京学芸大学</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Kazuhito Dobashi</dc:creator>
  <cp:lastModifiedBy>Microsoft Office ユーザー</cp:lastModifiedBy>
  <cp:revision>569</cp:revision>
  <dcterms:created xsi:type="dcterms:W3CDTF">2016-03-15T03:39:39Z</dcterms:created>
  <dcterms:modified xsi:type="dcterms:W3CDTF">2018-09-12T06:47:26Z</dcterms:modified>
</cp:coreProperties>
</file>